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2"/>
  </p:notesMasterIdLst>
  <p:sldIdLst>
    <p:sldId id="256" r:id="rId3"/>
    <p:sldId id="268" r:id="rId4"/>
    <p:sldId id="269" r:id="rId5"/>
    <p:sldId id="261" r:id="rId6"/>
    <p:sldId id="262" r:id="rId7"/>
    <p:sldId id="263" r:id="rId8"/>
    <p:sldId id="264" r:id="rId9"/>
    <p:sldId id="265" r:id="rId10"/>
    <p:sldId id="26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94660"/>
  </p:normalViewPr>
  <p:slideViewPr>
    <p:cSldViewPr snapToGrid="0">
      <p:cViewPr varScale="1">
        <p:scale>
          <a:sx n="107" d="100"/>
          <a:sy n="107" d="100"/>
        </p:scale>
        <p:origin x="132" y="6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1AF644-B096-40C1-94DD-37C2C799A17D}" type="datetimeFigureOut">
              <a:rPr lang="en-IE" smtClean="0"/>
              <a:t>13/07/2026</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A8CF64-05F1-4246-9571-BF4A57A8E3D6}" type="slidenum">
              <a:rPr lang="en-IE" smtClean="0"/>
              <a:t>‹#›</a:t>
            </a:fld>
            <a:endParaRPr lang="en-IE"/>
          </a:p>
        </p:txBody>
      </p:sp>
    </p:spTree>
    <p:extLst>
      <p:ext uri="{BB962C8B-B14F-4D97-AF65-F5344CB8AC3E}">
        <p14:creationId xmlns:p14="http://schemas.microsoft.com/office/powerpoint/2010/main" val="31847646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026ED-1CA8-3D9A-E2F5-F8DC1234C56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29405D74-720A-7EB3-E0CE-E708B2F6DC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7A4FCFF3-99DC-86CB-AEE3-64788AFF92F0}"/>
              </a:ext>
            </a:extLst>
          </p:cNvPr>
          <p:cNvSpPr>
            <a:spLocks noGrp="1"/>
          </p:cNvSpPr>
          <p:nvPr>
            <p:ph type="dt" sz="half" idx="10"/>
          </p:nvPr>
        </p:nvSpPr>
        <p:spPr/>
        <p:txBody>
          <a:bodyPr/>
          <a:lstStyle/>
          <a:p>
            <a:fld id="{13FE6317-8C27-42B0-ABF7-68AF4B912336}" type="datetimeFigureOut">
              <a:rPr lang="en-IE" smtClean="0"/>
              <a:t>13/07/2026</a:t>
            </a:fld>
            <a:endParaRPr lang="en-IE"/>
          </a:p>
        </p:txBody>
      </p:sp>
      <p:sp>
        <p:nvSpPr>
          <p:cNvPr id="5" name="Footer Placeholder 4">
            <a:extLst>
              <a:ext uri="{FF2B5EF4-FFF2-40B4-BE49-F238E27FC236}">
                <a16:creationId xmlns:a16="http://schemas.microsoft.com/office/drawing/2014/main" id="{CEBF7786-F9F4-D4AB-4A72-02504647CC22}"/>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247BF218-A221-0B29-1B10-00E1ABFF3969}"/>
              </a:ext>
            </a:extLst>
          </p:cNvPr>
          <p:cNvSpPr>
            <a:spLocks noGrp="1"/>
          </p:cNvSpPr>
          <p:nvPr>
            <p:ph type="sldNum" sz="quarter" idx="12"/>
          </p:nvPr>
        </p:nvSpPr>
        <p:spPr/>
        <p:txBody>
          <a:bodyPr/>
          <a:lstStyle/>
          <a:p>
            <a:fld id="{2711B2B0-5BC7-425B-ADE1-2B1A70DFABC7}" type="slidenum">
              <a:rPr lang="en-IE" smtClean="0"/>
              <a:t>‹#›</a:t>
            </a:fld>
            <a:endParaRPr lang="en-IE"/>
          </a:p>
        </p:txBody>
      </p:sp>
    </p:spTree>
    <p:extLst>
      <p:ext uri="{BB962C8B-B14F-4D97-AF65-F5344CB8AC3E}">
        <p14:creationId xmlns:p14="http://schemas.microsoft.com/office/powerpoint/2010/main" val="9249910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F3F00-3EE1-BE0F-1BE5-8FF3AC0CD869}"/>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EDB30DCC-3A32-7428-5DC2-5CA0410F64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E7CE786B-044F-78A0-4BB7-A72458A82824}"/>
              </a:ext>
            </a:extLst>
          </p:cNvPr>
          <p:cNvSpPr>
            <a:spLocks noGrp="1"/>
          </p:cNvSpPr>
          <p:nvPr>
            <p:ph type="dt" sz="half" idx="10"/>
          </p:nvPr>
        </p:nvSpPr>
        <p:spPr/>
        <p:txBody>
          <a:bodyPr/>
          <a:lstStyle/>
          <a:p>
            <a:fld id="{13FE6317-8C27-42B0-ABF7-68AF4B912336}" type="datetimeFigureOut">
              <a:rPr lang="en-IE" smtClean="0"/>
              <a:t>13/07/2026</a:t>
            </a:fld>
            <a:endParaRPr lang="en-IE"/>
          </a:p>
        </p:txBody>
      </p:sp>
      <p:sp>
        <p:nvSpPr>
          <p:cNvPr id="5" name="Footer Placeholder 4">
            <a:extLst>
              <a:ext uri="{FF2B5EF4-FFF2-40B4-BE49-F238E27FC236}">
                <a16:creationId xmlns:a16="http://schemas.microsoft.com/office/drawing/2014/main" id="{55804A53-BECE-5A6C-54FC-D701EB49EDB6}"/>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35DA3F8E-B44C-EBC5-B22F-E088A27E8BE5}"/>
              </a:ext>
            </a:extLst>
          </p:cNvPr>
          <p:cNvSpPr>
            <a:spLocks noGrp="1"/>
          </p:cNvSpPr>
          <p:nvPr>
            <p:ph type="sldNum" sz="quarter" idx="12"/>
          </p:nvPr>
        </p:nvSpPr>
        <p:spPr/>
        <p:txBody>
          <a:bodyPr/>
          <a:lstStyle/>
          <a:p>
            <a:fld id="{2711B2B0-5BC7-425B-ADE1-2B1A70DFABC7}" type="slidenum">
              <a:rPr lang="en-IE" smtClean="0"/>
              <a:t>‹#›</a:t>
            </a:fld>
            <a:endParaRPr lang="en-IE"/>
          </a:p>
        </p:txBody>
      </p:sp>
    </p:spTree>
    <p:extLst>
      <p:ext uri="{BB962C8B-B14F-4D97-AF65-F5344CB8AC3E}">
        <p14:creationId xmlns:p14="http://schemas.microsoft.com/office/powerpoint/2010/main" val="19492169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4549533-A3A8-D292-BD7E-B607D6E3F58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E4E9D738-679A-B777-9FF4-45AF6079F77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F301BE3B-AAB0-BBA2-A68C-84312DED9DD6}"/>
              </a:ext>
            </a:extLst>
          </p:cNvPr>
          <p:cNvSpPr>
            <a:spLocks noGrp="1"/>
          </p:cNvSpPr>
          <p:nvPr>
            <p:ph type="dt" sz="half" idx="10"/>
          </p:nvPr>
        </p:nvSpPr>
        <p:spPr/>
        <p:txBody>
          <a:bodyPr/>
          <a:lstStyle/>
          <a:p>
            <a:fld id="{13FE6317-8C27-42B0-ABF7-68AF4B912336}" type="datetimeFigureOut">
              <a:rPr lang="en-IE" smtClean="0"/>
              <a:t>13/07/2026</a:t>
            </a:fld>
            <a:endParaRPr lang="en-IE"/>
          </a:p>
        </p:txBody>
      </p:sp>
      <p:sp>
        <p:nvSpPr>
          <p:cNvPr id="5" name="Footer Placeholder 4">
            <a:extLst>
              <a:ext uri="{FF2B5EF4-FFF2-40B4-BE49-F238E27FC236}">
                <a16:creationId xmlns:a16="http://schemas.microsoft.com/office/drawing/2014/main" id="{515CC89A-DFB5-CA2F-6B55-5FB76D41AED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6B42D7E1-E83A-5F82-7AB3-6B0FD377F56D}"/>
              </a:ext>
            </a:extLst>
          </p:cNvPr>
          <p:cNvSpPr>
            <a:spLocks noGrp="1"/>
          </p:cNvSpPr>
          <p:nvPr>
            <p:ph type="sldNum" sz="quarter" idx="12"/>
          </p:nvPr>
        </p:nvSpPr>
        <p:spPr/>
        <p:txBody>
          <a:bodyPr/>
          <a:lstStyle/>
          <a:p>
            <a:fld id="{2711B2B0-5BC7-425B-ADE1-2B1A70DFABC7}" type="slidenum">
              <a:rPr lang="en-IE" smtClean="0"/>
              <a:t>‹#›</a:t>
            </a:fld>
            <a:endParaRPr lang="en-IE"/>
          </a:p>
        </p:txBody>
      </p:sp>
    </p:spTree>
    <p:extLst>
      <p:ext uri="{BB962C8B-B14F-4D97-AF65-F5344CB8AC3E}">
        <p14:creationId xmlns:p14="http://schemas.microsoft.com/office/powerpoint/2010/main" val="30547947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038622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1ADC6-AB1F-72DA-E727-E1D8A5E619EB}"/>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E2B791E9-8538-C0F0-9769-7D0EEB05C49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AF3E4AB4-E583-E5A4-62E8-D13D66CBF07B}"/>
              </a:ext>
            </a:extLst>
          </p:cNvPr>
          <p:cNvSpPr>
            <a:spLocks noGrp="1"/>
          </p:cNvSpPr>
          <p:nvPr>
            <p:ph type="dt" sz="half" idx="10"/>
          </p:nvPr>
        </p:nvSpPr>
        <p:spPr/>
        <p:txBody>
          <a:bodyPr/>
          <a:lstStyle/>
          <a:p>
            <a:fld id="{13FE6317-8C27-42B0-ABF7-68AF4B912336}" type="datetimeFigureOut">
              <a:rPr lang="en-IE" smtClean="0"/>
              <a:t>13/07/2026</a:t>
            </a:fld>
            <a:endParaRPr lang="en-IE"/>
          </a:p>
        </p:txBody>
      </p:sp>
      <p:sp>
        <p:nvSpPr>
          <p:cNvPr id="5" name="Footer Placeholder 4">
            <a:extLst>
              <a:ext uri="{FF2B5EF4-FFF2-40B4-BE49-F238E27FC236}">
                <a16:creationId xmlns:a16="http://schemas.microsoft.com/office/drawing/2014/main" id="{F4FA9B43-8856-1C60-C79C-6AED81C3CA00}"/>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7F0041A9-4B94-00AB-5856-F8CE5C947670}"/>
              </a:ext>
            </a:extLst>
          </p:cNvPr>
          <p:cNvSpPr>
            <a:spLocks noGrp="1"/>
          </p:cNvSpPr>
          <p:nvPr>
            <p:ph type="sldNum" sz="quarter" idx="12"/>
          </p:nvPr>
        </p:nvSpPr>
        <p:spPr/>
        <p:txBody>
          <a:bodyPr/>
          <a:lstStyle/>
          <a:p>
            <a:fld id="{2711B2B0-5BC7-425B-ADE1-2B1A70DFABC7}" type="slidenum">
              <a:rPr lang="en-IE" smtClean="0"/>
              <a:t>‹#›</a:t>
            </a:fld>
            <a:endParaRPr lang="en-IE"/>
          </a:p>
        </p:txBody>
      </p:sp>
    </p:spTree>
    <p:extLst>
      <p:ext uri="{BB962C8B-B14F-4D97-AF65-F5344CB8AC3E}">
        <p14:creationId xmlns:p14="http://schemas.microsoft.com/office/powerpoint/2010/main" val="24769424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96902-E60C-715D-9DBD-764B957C786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7275EE22-0BCB-1170-3DF9-3B66F27E646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9E4F9B8-F836-D35C-2910-B0B7ADD420DD}"/>
              </a:ext>
            </a:extLst>
          </p:cNvPr>
          <p:cNvSpPr>
            <a:spLocks noGrp="1"/>
          </p:cNvSpPr>
          <p:nvPr>
            <p:ph type="dt" sz="half" idx="10"/>
          </p:nvPr>
        </p:nvSpPr>
        <p:spPr/>
        <p:txBody>
          <a:bodyPr/>
          <a:lstStyle/>
          <a:p>
            <a:fld id="{13FE6317-8C27-42B0-ABF7-68AF4B912336}" type="datetimeFigureOut">
              <a:rPr lang="en-IE" smtClean="0"/>
              <a:t>13/07/2026</a:t>
            </a:fld>
            <a:endParaRPr lang="en-IE"/>
          </a:p>
        </p:txBody>
      </p:sp>
      <p:sp>
        <p:nvSpPr>
          <p:cNvPr id="5" name="Footer Placeholder 4">
            <a:extLst>
              <a:ext uri="{FF2B5EF4-FFF2-40B4-BE49-F238E27FC236}">
                <a16:creationId xmlns:a16="http://schemas.microsoft.com/office/drawing/2014/main" id="{D71B6355-31FF-6ECF-492B-9E544F047F79}"/>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8A3FD25B-D296-44B5-4201-1612BC3FFD64}"/>
              </a:ext>
            </a:extLst>
          </p:cNvPr>
          <p:cNvSpPr>
            <a:spLocks noGrp="1"/>
          </p:cNvSpPr>
          <p:nvPr>
            <p:ph type="sldNum" sz="quarter" idx="12"/>
          </p:nvPr>
        </p:nvSpPr>
        <p:spPr/>
        <p:txBody>
          <a:bodyPr/>
          <a:lstStyle/>
          <a:p>
            <a:fld id="{2711B2B0-5BC7-425B-ADE1-2B1A70DFABC7}" type="slidenum">
              <a:rPr lang="en-IE" smtClean="0"/>
              <a:t>‹#›</a:t>
            </a:fld>
            <a:endParaRPr lang="en-IE"/>
          </a:p>
        </p:txBody>
      </p:sp>
    </p:spTree>
    <p:extLst>
      <p:ext uri="{BB962C8B-B14F-4D97-AF65-F5344CB8AC3E}">
        <p14:creationId xmlns:p14="http://schemas.microsoft.com/office/powerpoint/2010/main" val="21553566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5DE25-098E-8BF3-6100-DBEE717AC052}"/>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0E62D648-5FDA-0BAE-9524-39B8753FEFD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4F7BEB77-22FB-021C-6374-985304FEA15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01B13D52-BEB2-37AE-2CEE-653FA3B636BA}"/>
              </a:ext>
            </a:extLst>
          </p:cNvPr>
          <p:cNvSpPr>
            <a:spLocks noGrp="1"/>
          </p:cNvSpPr>
          <p:nvPr>
            <p:ph type="dt" sz="half" idx="10"/>
          </p:nvPr>
        </p:nvSpPr>
        <p:spPr/>
        <p:txBody>
          <a:bodyPr/>
          <a:lstStyle/>
          <a:p>
            <a:fld id="{13FE6317-8C27-42B0-ABF7-68AF4B912336}" type="datetimeFigureOut">
              <a:rPr lang="en-IE" smtClean="0"/>
              <a:t>13/07/2026</a:t>
            </a:fld>
            <a:endParaRPr lang="en-IE"/>
          </a:p>
        </p:txBody>
      </p:sp>
      <p:sp>
        <p:nvSpPr>
          <p:cNvPr id="6" name="Footer Placeholder 5">
            <a:extLst>
              <a:ext uri="{FF2B5EF4-FFF2-40B4-BE49-F238E27FC236}">
                <a16:creationId xmlns:a16="http://schemas.microsoft.com/office/drawing/2014/main" id="{0F71F392-26CA-3D1B-AFD7-476D48A2D703}"/>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C1A5A318-B609-72A0-5412-73640E1FD9CD}"/>
              </a:ext>
            </a:extLst>
          </p:cNvPr>
          <p:cNvSpPr>
            <a:spLocks noGrp="1"/>
          </p:cNvSpPr>
          <p:nvPr>
            <p:ph type="sldNum" sz="quarter" idx="12"/>
          </p:nvPr>
        </p:nvSpPr>
        <p:spPr/>
        <p:txBody>
          <a:bodyPr/>
          <a:lstStyle/>
          <a:p>
            <a:fld id="{2711B2B0-5BC7-425B-ADE1-2B1A70DFABC7}" type="slidenum">
              <a:rPr lang="en-IE" smtClean="0"/>
              <a:t>‹#›</a:t>
            </a:fld>
            <a:endParaRPr lang="en-IE"/>
          </a:p>
        </p:txBody>
      </p:sp>
    </p:spTree>
    <p:extLst>
      <p:ext uri="{BB962C8B-B14F-4D97-AF65-F5344CB8AC3E}">
        <p14:creationId xmlns:p14="http://schemas.microsoft.com/office/powerpoint/2010/main" val="2856010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A3519-EEE6-4AE2-906B-432D1821920E}"/>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3A82E43A-6B0E-59B0-A0FA-943DB5BCF5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B9F51AF-7AFC-99A7-3637-C696BAAC201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2D4BB190-2114-85A1-0F4A-9A35A5800C6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79295D7-B94F-AED8-1EE3-9A9D8D7D947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20D7E5BF-06F5-971A-E480-2B7E3AF5AFC0}"/>
              </a:ext>
            </a:extLst>
          </p:cNvPr>
          <p:cNvSpPr>
            <a:spLocks noGrp="1"/>
          </p:cNvSpPr>
          <p:nvPr>
            <p:ph type="dt" sz="half" idx="10"/>
          </p:nvPr>
        </p:nvSpPr>
        <p:spPr/>
        <p:txBody>
          <a:bodyPr/>
          <a:lstStyle/>
          <a:p>
            <a:fld id="{13FE6317-8C27-42B0-ABF7-68AF4B912336}" type="datetimeFigureOut">
              <a:rPr lang="en-IE" smtClean="0"/>
              <a:t>13/07/2026</a:t>
            </a:fld>
            <a:endParaRPr lang="en-IE"/>
          </a:p>
        </p:txBody>
      </p:sp>
      <p:sp>
        <p:nvSpPr>
          <p:cNvPr id="8" name="Footer Placeholder 7">
            <a:extLst>
              <a:ext uri="{FF2B5EF4-FFF2-40B4-BE49-F238E27FC236}">
                <a16:creationId xmlns:a16="http://schemas.microsoft.com/office/drawing/2014/main" id="{BDBFB638-9DD2-1EE6-45C4-2F6DD572C7E2}"/>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28FB6771-BFB2-13B2-18D8-7E2FB52B0523}"/>
              </a:ext>
            </a:extLst>
          </p:cNvPr>
          <p:cNvSpPr>
            <a:spLocks noGrp="1"/>
          </p:cNvSpPr>
          <p:nvPr>
            <p:ph type="sldNum" sz="quarter" idx="12"/>
          </p:nvPr>
        </p:nvSpPr>
        <p:spPr/>
        <p:txBody>
          <a:bodyPr/>
          <a:lstStyle/>
          <a:p>
            <a:fld id="{2711B2B0-5BC7-425B-ADE1-2B1A70DFABC7}" type="slidenum">
              <a:rPr lang="en-IE" smtClean="0"/>
              <a:t>‹#›</a:t>
            </a:fld>
            <a:endParaRPr lang="en-IE"/>
          </a:p>
        </p:txBody>
      </p:sp>
    </p:spTree>
    <p:extLst>
      <p:ext uri="{BB962C8B-B14F-4D97-AF65-F5344CB8AC3E}">
        <p14:creationId xmlns:p14="http://schemas.microsoft.com/office/powerpoint/2010/main" val="695146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189C9A-335B-F1E8-FD2B-D962FF7A4F5A}"/>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A967E583-EFAA-5627-E6CC-459F205B6E63}"/>
              </a:ext>
            </a:extLst>
          </p:cNvPr>
          <p:cNvSpPr>
            <a:spLocks noGrp="1"/>
          </p:cNvSpPr>
          <p:nvPr>
            <p:ph type="dt" sz="half" idx="10"/>
          </p:nvPr>
        </p:nvSpPr>
        <p:spPr/>
        <p:txBody>
          <a:bodyPr/>
          <a:lstStyle/>
          <a:p>
            <a:fld id="{13FE6317-8C27-42B0-ABF7-68AF4B912336}" type="datetimeFigureOut">
              <a:rPr lang="en-IE" smtClean="0"/>
              <a:t>13/07/2026</a:t>
            </a:fld>
            <a:endParaRPr lang="en-IE"/>
          </a:p>
        </p:txBody>
      </p:sp>
      <p:sp>
        <p:nvSpPr>
          <p:cNvPr id="4" name="Footer Placeholder 3">
            <a:extLst>
              <a:ext uri="{FF2B5EF4-FFF2-40B4-BE49-F238E27FC236}">
                <a16:creationId xmlns:a16="http://schemas.microsoft.com/office/drawing/2014/main" id="{992A4953-50CE-3840-B8F7-F862F3B50C39}"/>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305EFF54-213B-BC5E-65A3-2FE8B3417689}"/>
              </a:ext>
            </a:extLst>
          </p:cNvPr>
          <p:cNvSpPr>
            <a:spLocks noGrp="1"/>
          </p:cNvSpPr>
          <p:nvPr>
            <p:ph type="sldNum" sz="quarter" idx="12"/>
          </p:nvPr>
        </p:nvSpPr>
        <p:spPr/>
        <p:txBody>
          <a:bodyPr/>
          <a:lstStyle/>
          <a:p>
            <a:fld id="{2711B2B0-5BC7-425B-ADE1-2B1A70DFABC7}" type="slidenum">
              <a:rPr lang="en-IE" smtClean="0"/>
              <a:t>‹#›</a:t>
            </a:fld>
            <a:endParaRPr lang="en-IE"/>
          </a:p>
        </p:txBody>
      </p:sp>
    </p:spTree>
    <p:extLst>
      <p:ext uri="{BB962C8B-B14F-4D97-AF65-F5344CB8AC3E}">
        <p14:creationId xmlns:p14="http://schemas.microsoft.com/office/powerpoint/2010/main" val="27426124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1BFF477-0214-CE94-7329-939D3A32BC10}"/>
              </a:ext>
            </a:extLst>
          </p:cNvPr>
          <p:cNvSpPr>
            <a:spLocks noGrp="1"/>
          </p:cNvSpPr>
          <p:nvPr>
            <p:ph type="dt" sz="half" idx="10"/>
          </p:nvPr>
        </p:nvSpPr>
        <p:spPr/>
        <p:txBody>
          <a:bodyPr/>
          <a:lstStyle/>
          <a:p>
            <a:fld id="{13FE6317-8C27-42B0-ABF7-68AF4B912336}" type="datetimeFigureOut">
              <a:rPr lang="en-IE" smtClean="0"/>
              <a:t>13/07/2026</a:t>
            </a:fld>
            <a:endParaRPr lang="en-IE"/>
          </a:p>
        </p:txBody>
      </p:sp>
      <p:sp>
        <p:nvSpPr>
          <p:cNvPr id="3" name="Footer Placeholder 2">
            <a:extLst>
              <a:ext uri="{FF2B5EF4-FFF2-40B4-BE49-F238E27FC236}">
                <a16:creationId xmlns:a16="http://schemas.microsoft.com/office/drawing/2014/main" id="{14169DE9-B343-44FA-372C-5CB970CC3F0B}"/>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E5C773B0-0962-21EC-630C-9EE1F67819F4}"/>
              </a:ext>
            </a:extLst>
          </p:cNvPr>
          <p:cNvSpPr>
            <a:spLocks noGrp="1"/>
          </p:cNvSpPr>
          <p:nvPr>
            <p:ph type="sldNum" sz="quarter" idx="12"/>
          </p:nvPr>
        </p:nvSpPr>
        <p:spPr/>
        <p:txBody>
          <a:bodyPr/>
          <a:lstStyle/>
          <a:p>
            <a:fld id="{2711B2B0-5BC7-425B-ADE1-2B1A70DFABC7}" type="slidenum">
              <a:rPr lang="en-IE" smtClean="0"/>
              <a:t>‹#›</a:t>
            </a:fld>
            <a:endParaRPr lang="en-IE"/>
          </a:p>
        </p:txBody>
      </p:sp>
    </p:spTree>
    <p:extLst>
      <p:ext uri="{BB962C8B-B14F-4D97-AF65-F5344CB8AC3E}">
        <p14:creationId xmlns:p14="http://schemas.microsoft.com/office/powerpoint/2010/main" val="2014321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DE650-9243-12FD-7D98-662A4591C8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97733A42-254A-F34E-3981-27BB1D33D6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B3EAD7FD-4F62-F44A-D0B5-0F65DF3039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DD5512-A382-6D80-8EB0-0BDCF5E55EB5}"/>
              </a:ext>
            </a:extLst>
          </p:cNvPr>
          <p:cNvSpPr>
            <a:spLocks noGrp="1"/>
          </p:cNvSpPr>
          <p:nvPr>
            <p:ph type="dt" sz="half" idx="10"/>
          </p:nvPr>
        </p:nvSpPr>
        <p:spPr/>
        <p:txBody>
          <a:bodyPr/>
          <a:lstStyle/>
          <a:p>
            <a:fld id="{13FE6317-8C27-42B0-ABF7-68AF4B912336}" type="datetimeFigureOut">
              <a:rPr lang="en-IE" smtClean="0"/>
              <a:t>13/07/2026</a:t>
            </a:fld>
            <a:endParaRPr lang="en-IE"/>
          </a:p>
        </p:txBody>
      </p:sp>
      <p:sp>
        <p:nvSpPr>
          <p:cNvPr id="6" name="Footer Placeholder 5">
            <a:extLst>
              <a:ext uri="{FF2B5EF4-FFF2-40B4-BE49-F238E27FC236}">
                <a16:creationId xmlns:a16="http://schemas.microsoft.com/office/drawing/2014/main" id="{66EF952E-BFF6-7C84-A7A3-524A6165E05E}"/>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C7597F73-8562-EB95-3546-EF04BD0DBA48}"/>
              </a:ext>
            </a:extLst>
          </p:cNvPr>
          <p:cNvSpPr>
            <a:spLocks noGrp="1"/>
          </p:cNvSpPr>
          <p:nvPr>
            <p:ph type="sldNum" sz="quarter" idx="12"/>
          </p:nvPr>
        </p:nvSpPr>
        <p:spPr/>
        <p:txBody>
          <a:bodyPr/>
          <a:lstStyle/>
          <a:p>
            <a:fld id="{2711B2B0-5BC7-425B-ADE1-2B1A70DFABC7}" type="slidenum">
              <a:rPr lang="en-IE" smtClean="0"/>
              <a:t>‹#›</a:t>
            </a:fld>
            <a:endParaRPr lang="en-IE"/>
          </a:p>
        </p:txBody>
      </p:sp>
    </p:spTree>
    <p:extLst>
      <p:ext uri="{BB962C8B-B14F-4D97-AF65-F5344CB8AC3E}">
        <p14:creationId xmlns:p14="http://schemas.microsoft.com/office/powerpoint/2010/main" val="32590263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A49CC-8240-B189-A54B-1B07E44651E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AD7ACDAA-CA37-85EC-EEDE-779100B2456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895EAB24-E153-E60F-F015-107C11A3EB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D13823-900F-B0B3-D322-6B462F1E9AA2}"/>
              </a:ext>
            </a:extLst>
          </p:cNvPr>
          <p:cNvSpPr>
            <a:spLocks noGrp="1"/>
          </p:cNvSpPr>
          <p:nvPr>
            <p:ph type="dt" sz="half" idx="10"/>
          </p:nvPr>
        </p:nvSpPr>
        <p:spPr/>
        <p:txBody>
          <a:bodyPr/>
          <a:lstStyle/>
          <a:p>
            <a:fld id="{13FE6317-8C27-42B0-ABF7-68AF4B912336}" type="datetimeFigureOut">
              <a:rPr lang="en-IE" smtClean="0"/>
              <a:t>13/07/2026</a:t>
            </a:fld>
            <a:endParaRPr lang="en-IE"/>
          </a:p>
        </p:txBody>
      </p:sp>
      <p:sp>
        <p:nvSpPr>
          <p:cNvPr id="6" name="Footer Placeholder 5">
            <a:extLst>
              <a:ext uri="{FF2B5EF4-FFF2-40B4-BE49-F238E27FC236}">
                <a16:creationId xmlns:a16="http://schemas.microsoft.com/office/drawing/2014/main" id="{EBF5AB42-D0CC-FED3-85AE-F5CF2F3E5E2D}"/>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EEDD03C9-9D9A-FFD7-1CB8-4FAAEA8A1782}"/>
              </a:ext>
            </a:extLst>
          </p:cNvPr>
          <p:cNvSpPr>
            <a:spLocks noGrp="1"/>
          </p:cNvSpPr>
          <p:nvPr>
            <p:ph type="sldNum" sz="quarter" idx="12"/>
          </p:nvPr>
        </p:nvSpPr>
        <p:spPr/>
        <p:txBody>
          <a:bodyPr/>
          <a:lstStyle/>
          <a:p>
            <a:fld id="{2711B2B0-5BC7-425B-ADE1-2B1A70DFABC7}" type="slidenum">
              <a:rPr lang="en-IE" smtClean="0"/>
              <a:t>‹#›</a:t>
            </a:fld>
            <a:endParaRPr lang="en-IE"/>
          </a:p>
        </p:txBody>
      </p:sp>
    </p:spTree>
    <p:extLst>
      <p:ext uri="{BB962C8B-B14F-4D97-AF65-F5344CB8AC3E}">
        <p14:creationId xmlns:p14="http://schemas.microsoft.com/office/powerpoint/2010/main" val="15287921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0212D5D-0321-6571-A543-C88EC98C21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43BC122E-30AC-98EF-5795-1E048A06401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1CF3EABC-4B27-697C-D348-6803A43EC7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3FE6317-8C27-42B0-ABF7-68AF4B912336}" type="datetimeFigureOut">
              <a:rPr lang="en-IE" smtClean="0"/>
              <a:t>13/07/2026</a:t>
            </a:fld>
            <a:endParaRPr lang="en-IE"/>
          </a:p>
        </p:txBody>
      </p:sp>
      <p:sp>
        <p:nvSpPr>
          <p:cNvPr id="5" name="Footer Placeholder 4">
            <a:extLst>
              <a:ext uri="{FF2B5EF4-FFF2-40B4-BE49-F238E27FC236}">
                <a16:creationId xmlns:a16="http://schemas.microsoft.com/office/drawing/2014/main" id="{E2364BDE-7D15-566E-5618-35E521893D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E"/>
          </a:p>
        </p:txBody>
      </p:sp>
      <p:sp>
        <p:nvSpPr>
          <p:cNvPr id="6" name="Slide Number Placeholder 5">
            <a:extLst>
              <a:ext uri="{FF2B5EF4-FFF2-40B4-BE49-F238E27FC236}">
                <a16:creationId xmlns:a16="http://schemas.microsoft.com/office/drawing/2014/main" id="{1B9467B5-B0F9-6CA9-C87E-44AAFFC0929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711B2B0-5BC7-425B-ADE1-2B1A70DFABC7}" type="slidenum">
              <a:rPr lang="en-IE" smtClean="0"/>
              <a:t>‹#›</a:t>
            </a:fld>
            <a:endParaRPr lang="en-IE"/>
          </a:p>
        </p:txBody>
      </p:sp>
    </p:spTree>
    <p:extLst>
      <p:ext uri="{BB962C8B-B14F-4D97-AF65-F5344CB8AC3E}">
        <p14:creationId xmlns:p14="http://schemas.microsoft.com/office/powerpoint/2010/main" val="41391897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13932302"/>
      </p:ext>
    </p:extLst>
  </p:cSld>
  <p:clrMap bg1="lt1" tx1="dk1" bg2="lt2" tx2="dk2" accent1="accent1" accent2="accent2" accent3="accent3" accent4="accent4" accent5="accent5" accent6="accent6" hlink="hlink" folHlink="folHlink"/>
  <p:sldLayoutIdLst>
    <p:sldLayoutId id="2147483661" r:id="rId1"/>
  </p:sldLayoutIdLst>
  <p:hf sldNum="0" hdr="0" ftr="0" dt="0"/>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6A7A8-BACF-0EB0-2507-C4901ECCD1B2}"/>
              </a:ext>
            </a:extLst>
          </p:cNvPr>
          <p:cNvSpPr>
            <a:spLocks noGrp="1"/>
          </p:cNvSpPr>
          <p:nvPr>
            <p:ph type="ctrTitle"/>
          </p:nvPr>
        </p:nvSpPr>
        <p:spPr>
          <a:xfrm>
            <a:off x="1349114" y="737614"/>
            <a:ext cx="8656819" cy="1433825"/>
          </a:xfrm>
        </p:spPr>
        <p:txBody>
          <a:bodyPr>
            <a:normAutofit/>
          </a:bodyPr>
          <a:lstStyle/>
          <a:p>
            <a:r>
              <a:rPr lang="en-IE" dirty="0"/>
              <a:t>Why we need Private Wires</a:t>
            </a:r>
          </a:p>
        </p:txBody>
      </p:sp>
      <p:pic>
        <p:nvPicPr>
          <p:cNvPr id="5" name="Picture 4">
            <a:extLst>
              <a:ext uri="{FF2B5EF4-FFF2-40B4-BE49-F238E27FC236}">
                <a16:creationId xmlns:a16="http://schemas.microsoft.com/office/drawing/2014/main" id="{3AF06F60-6E1E-A6D2-B98F-CAA0EBB30646}"/>
              </a:ext>
            </a:extLst>
          </p:cNvPr>
          <p:cNvPicPr>
            <a:picLocks noChangeAspect="1"/>
          </p:cNvPicPr>
          <p:nvPr/>
        </p:nvPicPr>
        <p:blipFill>
          <a:blip r:embed="rId2"/>
          <a:stretch>
            <a:fillRect/>
          </a:stretch>
        </p:blipFill>
        <p:spPr>
          <a:xfrm>
            <a:off x="5831173" y="2290886"/>
            <a:ext cx="4902748" cy="3678295"/>
          </a:xfrm>
          <a:prstGeom prst="rect">
            <a:avLst/>
          </a:prstGeom>
        </p:spPr>
      </p:pic>
      <p:sp>
        <p:nvSpPr>
          <p:cNvPr id="6" name="TextBox 5">
            <a:extLst>
              <a:ext uri="{FF2B5EF4-FFF2-40B4-BE49-F238E27FC236}">
                <a16:creationId xmlns:a16="http://schemas.microsoft.com/office/drawing/2014/main" id="{5D42F721-E790-14F8-ACEA-FBA5E3A3E53C}"/>
              </a:ext>
            </a:extLst>
          </p:cNvPr>
          <p:cNvSpPr txBox="1"/>
          <p:nvPr/>
        </p:nvSpPr>
        <p:spPr>
          <a:xfrm>
            <a:off x="1236688" y="2578307"/>
            <a:ext cx="4528563" cy="2031325"/>
          </a:xfrm>
          <a:prstGeom prst="rect">
            <a:avLst/>
          </a:prstGeom>
          <a:noFill/>
        </p:spPr>
        <p:txBody>
          <a:bodyPr wrap="square" rtlCol="0">
            <a:spAutoFit/>
          </a:bodyPr>
          <a:lstStyle/>
          <a:p>
            <a:r>
              <a:rPr lang="en-IE" dirty="0"/>
              <a:t>We want the same outcome as Friends of the Earth.  </a:t>
            </a:r>
          </a:p>
          <a:p>
            <a:endParaRPr lang="en-IE" dirty="0"/>
          </a:p>
          <a:p>
            <a:r>
              <a:rPr lang="en-IE" dirty="0"/>
              <a:t>Cheap, Abundant,  Zero Carbon Electricity.</a:t>
            </a:r>
          </a:p>
          <a:p>
            <a:endParaRPr lang="en-IE" dirty="0"/>
          </a:p>
          <a:p>
            <a:r>
              <a:rPr lang="en-IE" dirty="0"/>
              <a:t>Private Wires / Direct Lines are the fastest way to this outcome, we’ll explain why…</a:t>
            </a:r>
          </a:p>
        </p:txBody>
      </p:sp>
    </p:spTree>
    <p:extLst>
      <p:ext uri="{BB962C8B-B14F-4D97-AF65-F5344CB8AC3E}">
        <p14:creationId xmlns:p14="http://schemas.microsoft.com/office/powerpoint/2010/main" val="18338290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2000" cy="97536"/>
          </a:xfrm>
          <a:prstGeom prst="rect">
            <a:avLst/>
          </a:prstGeom>
          <a:solidFill>
            <a:srgbClr val="1B4F8A"/>
          </a:solidFill>
          <a:ln w="12700">
            <a:solidFill>
              <a:srgbClr val="1B4F8A"/>
            </a:solidFill>
            <a:prstDash val="solid"/>
          </a:ln>
        </p:spPr>
        <p:txBody>
          <a:bodyPr/>
          <a:lstStyle/>
          <a:p>
            <a:pPr defTabSz="1219170"/>
            <a:endParaRPr lang="en-IE" sz="2400">
              <a:solidFill>
                <a:prstClr val="black"/>
              </a:solidFill>
              <a:latin typeface="Calibri" panose="020F0502020204030204"/>
            </a:endParaRPr>
          </a:p>
        </p:txBody>
      </p:sp>
      <p:sp>
        <p:nvSpPr>
          <p:cNvPr id="3" name="Text 1"/>
          <p:cNvSpPr/>
          <p:nvPr/>
        </p:nvSpPr>
        <p:spPr>
          <a:xfrm>
            <a:off x="609600" y="195072"/>
            <a:ext cx="10972800" cy="829056"/>
          </a:xfrm>
          <a:prstGeom prst="rect">
            <a:avLst/>
          </a:prstGeom>
          <a:noFill/>
          <a:ln/>
        </p:spPr>
        <p:txBody>
          <a:bodyPr wrap="square" rtlCol="0" anchor="ctr"/>
          <a:lstStyle/>
          <a:p>
            <a:pPr defTabSz="1219170"/>
            <a:r>
              <a:rPr lang="en-US" sz="3200" b="1" dirty="0">
                <a:solidFill>
                  <a:srgbClr val="1A2433"/>
                </a:solidFill>
                <a:latin typeface="Calibri" pitchFamily="34" charset="0"/>
                <a:ea typeface="Calibri" pitchFamily="34" charset="-122"/>
                <a:cs typeface="Calibri" pitchFamily="34" charset="-120"/>
              </a:rPr>
              <a:t>The Electricity Grid Is Under Compounding Pressure</a:t>
            </a:r>
            <a:endParaRPr lang="en-US" sz="3200" dirty="0">
              <a:solidFill>
                <a:prstClr val="black"/>
              </a:solidFill>
              <a:latin typeface="Calibri" panose="020F0502020204030204"/>
            </a:endParaRPr>
          </a:p>
        </p:txBody>
      </p:sp>
      <p:sp>
        <p:nvSpPr>
          <p:cNvPr id="4" name="Text 2"/>
          <p:cNvSpPr/>
          <p:nvPr/>
        </p:nvSpPr>
        <p:spPr>
          <a:xfrm>
            <a:off x="609600" y="953340"/>
            <a:ext cx="10972800" cy="268224"/>
          </a:xfrm>
          <a:prstGeom prst="rect">
            <a:avLst/>
          </a:prstGeom>
          <a:noFill/>
          <a:ln/>
        </p:spPr>
        <p:txBody>
          <a:bodyPr wrap="square" rtlCol="0" anchor="ctr"/>
          <a:lstStyle/>
          <a:p>
            <a:pPr defTabSz="1219170"/>
            <a:r>
              <a:rPr lang="en-US" sz="1333" i="1" dirty="0">
                <a:solidFill>
                  <a:srgbClr val="8899AA"/>
                </a:solidFill>
                <a:latin typeface="Calibri" pitchFamily="34" charset="0"/>
                <a:ea typeface="Calibri" pitchFamily="34" charset="-122"/>
                <a:cs typeface="Calibri" pitchFamily="34" charset="-120"/>
              </a:rPr>
              <a:t>Where the System Is Headed</a:t>
            </a:r>
            <a:endParaRPr lang="en-US" sz="1333" dirty="0">
              <a:solidFill>
                <a:prstClr val="black"/>
              </a:solidFill>
              <a:latin typeface="Calibri" panose="020F0502020204030204"/>
            </a:endParaRPr>
          </a:p>
        </p:txBody>
      </p:sp>
      <p:sp>
        <p:nvSpPr>
          <p:cNvPr id="5" name="Shape 3"/>
          <p:cNvSpPr/>
          <p:nvPr/>
        </p:nvSpPr>
        <p:spPr>
          <a:xfrm>
            <a:off x="609600" y="6486144"/>
            <a:ext cx="10972800" cy="0"/>
          </a:xfrm>
          <a:prstGeom prst="line">
            <a:avLst/>
          </a:prstGeom>
          <a:noFill/>
          <a:ln w="12700">
            <a:solidFill>
              <a:srgbClr val="E8EDF4"/>
            </a:solidFill>
            <a:prstDash val="solid"/>
          </a:ln>
        </p:spPr>
        <p:txBody>
          <a:bodyPr/>
          <a:lstStyle/>
          <a:p>
            <a:pPr defTabSz="1219170"/>
            <a:endParaRPr lang="en-IE" sz="2400">
              <a:solidFill>
                <a:prstClr val="black"/>
              </a:solidFill>
              <a:latin typeface="Calibri" panose="020F0502020204030204"/>
            </a:endParaRPr>
          </a:p>
        </p:txBody>
      </p:sp>
      <p:sp>
        <p:nvSpPr>
          <p:cNvPr id="7" name="Shape 5"/>
          <p:cNvSpPr/>
          <p:nvPr/>
        </p:nvSpPr>
        <p:spPr>
          <a:xfrm>
            <a:off x="609600" y="1365504"/>
            <a:ext cx="3413760" cy="1560576"/>
          </a:xfrm>
          <a:prstGeom prst="rect">
            <a:avLst/>
          </a:prstGeom>
          <a:solidFill>
            <a:srgbClr val="F4F7FB"/>
          </a:solidFill>
          <a:ln w="12700">
            <a:solidFill>
              <a:srgbClr val="F4F7FB"/>
            </a:solidFill>
            <a:prstDash val="solid"/>
          </a:ln>
          <a:effectLst>
            <a:outerShdw blurRad="101600" dist="38100" dir="8100000" algn="bl" rotWithShape="0">
              <a:srgbClr val="000000">
                <a:alpha val="12000"/>
              </a:srgbClr>
            </a:outerShdw>
          </a:effectLst>
        </p:spPr>
        <p:txBody>
          <a:bodyPr/>
          <a:lstStyle/>
          <a:p>
            <a:pPr defTabSz="1219170"/>
            <a:endParaRPr lang="en-IE" sz="2400">
              <a:solidFill>
                <a:prstClr val="black"/>
              </a:solidFill>
              <a:latin typeface="Calibri" panose="020F0502020204030204"/>
            </a:endParaRPr>
          </a:p>
        </p:txBody>
      </p:sp>
      <p:sp>
        <p:nvSpPr>
          <p:cNvPr id="8" name="Text 6"/>
          <p:cNvSpPr/>
          <p:nvPr/>
        </p:nvSpPr>
        <p:spPr>
          <a:xfrm>
            <a:off x="609600" y="1438657"/>
            <a:ext cx="3413760" cy="842711"/>
          </a:xfrm>
          <a:prstGeom prst="rect">
            <a:avLst/>
          </a:prstGeom>
          <a:noFill/>
          <a:ln/>
        </p:spPr>
        <p:txBody>
          <a:bodyPr wrap="square" rtlCol="0" anchor="b"/>
          <a:lstStyle/>
          <a:p>
            <a:pPr algn="ctr" defTabSz="1219170"/>
            <a:r>
              <a:rPr lang="en-US" sz="4533" b="1" dirty="0">
                <a:solidFill>
                  <a:srgbClr val="1B4F8A"/>
                </a:solidFill>
                <a:latin typeface="Calibri" pitchFamily="34" charset="0"/>
                <a:ea typeface="Calibri" pitchFamily="34" charset="-122"/>
                <a:cs typeface="Calibri" pitchFamily="34" charset="-120"/>
              </a:rPr>
              <a:t>50%+</a:t>
            </a:r>
            <a:endParaRPr lang="en-US" sz="4533" dirty="0">
              <a:solidFill>
                <a:prstClr val="black"/>
              </a:solidFill>
              <a:latin typeface="Calibri" panose="020F0502020204030204"/>
            </a:endParaRPr>
          </a:p>
        </p:txBody>
      </p:sp>
      <p:sp>
        <p:nvSpPr>
          <p:cNvPr id="9" name="Text 7"/>
          <p:cNvSpPr/>
          <p:nvPr/>
        </p:nvSpPr>
        <p:spPr>
          <a:xfrm>
            <a:off x="731520" y="2239427"/>
            <a:ext cx="3169920" cy="624231"/>
          </a:xfrm>
          <a:prstGeom prst="rect">
            <a:avLst/>
          </a:prstGeom>
          <a:noFill/>
          <a:ln/>
        </p:spPr>
        <p:txBody>
          <a:bodyPr wrap="square" rtlCol="0" anchor="t"/>
          <a:lstStyle/>
          <a:p>
            <a:pPr algn="ctr" defTabSz="1219170"/>
            <a:r>
              <a:rPr lang="en-US" sz="1333" dirty="0">
                <a:solidFill>
                  <a:srgbClr val="1A2433"/>
                </a:solidFill>
                <a:latin typeface="Calibri" pitchFamily="34" charset="0"/>
                <a:ea typeface="Calibri" pitchFamily="34" charset="-122"/>
                <a:cs typeface="Calibri" pitchFamily="34" charset="-120"/>
              </a:rPr>
              <a:t>Projected electricity demand growth to 2030</a:t>
            </a:r>
            <a:endParaRPr lang="en-US" sz="1333" dirty="0">
              <a:solidFill>
                <a:prstClr val="black"/>
              </a:solidFill>
              <a:latin typeface="Calibri" panose="020F0502020204030204"/>
            </a:endParaRPr>
          </a:p>
        </p:txBody>
      </p:sp>
      <p:sp>
        <p:nvSpPr>
          <p:cNvPr id="10" name="Shape 8"/>
          <p:cNvSpPr/>
          <p:nvPr/>
        </p:nvSpPr>
        <p:spPr>
          <a:xfrm>
            <a:off x="4389120" y="1365504"/>
            <a:ext cx="3413760" cy="1560576"/>
          </a:xfrm>
          <a:prstGeom prst="rect">
            <a:avLst/>
          </a:prstGeom>
          <a:solidFill>
            <a:srgbClr val="F4F7FB"/>
          </a:solidFill>
          <a:ln w="12700">
            <a:solidFill>
              <a:srgbClr val="F4F7FB"/>
            </a:solidFill>
            <a:prstDash val="solid"/>
          </a:ln>
          <a:effectLst>
            <a:outerShdw blurRad="101600" dist="38100" dir="8100000" algn="bl" rotWithShape="0">
              <a:srgbClr val="000000">
                <a:alpha val="12000"/>
              </a:srgbClr>
            </a:outerShdw>
          </a:effectLst>
        </p:spPr>
        <p:txBody>
          <a:bodyPr/>
          <a:lstStyle/>
          <a:p>
            <a:pPr defTabSz="1219170"/>
            <a:endParaRPr lang="en-IE" sz="2400">
              <a:solidFill>
                <a:prstClr val="black"/>
              </a:solidFill>
              <a:latin typeface="Calibri" panose="020F0502020204030204"/>
            </a:endParaRPr>
          </a:p>
        </p:txBody>
      </p:sp>
      <p:sp>
        <p:nvSpPr>
          <p:cNvPr id="11" name="Text 9"/>
          <p:cNvSpPr/>
          <p:nvPr/>
        </p:nvSpPr>
        <p:spPr>
          <a:xfrm>
            <a:off x="4389120" y="1438657"/>
            <a:ext cx="3413760" cy="842711"/>
          </a:xfrm>
          <a:prstGeom prst="rect">
            <a:avLst/>
          </a:prstGeom>
          <a:noFill/>
          <a:ln/>
        </p:spPr>
        <p:txBody>
          <a:bodyPr wrap="square" rtlCol="0" anchor="b"/>
          <a:lstStyle/>
          <a:p>
            <a:pPr algn="ctr" defTabSz="1219170"/>
            <a:r>
              <a:rPr lang="en-US" sz="4533" b="1" dirty="0">
                <a:solidFill>
                  <a:srgbClr val="E8A020"/>
                </a:solidFill>
                <a:latin typeface="Calibri" pitchFamily="34" charset="0"/>
                <a:ea typeface="Calibri" pitchFamily="34" charset="-122"/>
                <a:cs typeface="Calibri" pitchFamily="34" charset="-120"/>
              </a:rPr>
              <a:t>11.4%</a:t>
            </a:r>
            <a:endParaRPr lang="en-US" sz="4533" dirty="0">
              <a:solidFill>
                <a:prstClr val="black"/>
              </a:solidFill>
              <a:latin typeface="Calibri" panose="020F0502020204030204"/>
            </a:endParaRPr>
          </a:p>
        </p:txBody>
      </p:sp>
      <p:sp>
        <p:nvSpPr>
          <p:cNvPr id="12" name="Text 10"/>
          <p:cNvSpPr/>
          <p:nvPr/>
        </p:nvSpPr>
        <p:spPr>
          <a:xfrm>
            <a:off x="4511040" y="2239427"/>
            <a:ext cx="3169920" cy="624231"/>
          </a:xfrm>
          <a:prstGeom prst="rect">
            <a:avLst/>
          </a:prstGeom>
          <a:noFill/>
          <a:ln/>
        </p:spPr>
        <p:txBody>
          <a:bodyPr wrap="square" rtlCol="0" anchor="t"/>
          <a:lstStyle/>
          <a:p>
            <a:pPr algn="ctr" defTabSz="1219170"/>
            <a:r>
              <a:rPr lang="en-US" sz="1333" dirty="0">
                <a:solidFill>
                  <a:srgbClr val="1A2433"/>
                </a:solidFill>
                <a:latin typeface="Calibri" pitchFamily="34" charset="0"/>
                <a:ea typeface="Calibri" pitchFamily="34" charset="-122"/>
                <a:cs typeface="Calibri" pitchFamily="34" charset="-120"/>
              </a:rPr>
              <a:t>Wind turned off in RoI in 2025</a:t>
            </a:r>
            <a:endParaRPr lang="en-US" sz="1333" dirty="0">
              <a:solidFill>
                <a:prstClr val="black"/>
              </a:solidFill>
              <a:latin typeface="Calibri" panose="020F0502020204030204"/>
            </a:endParaRPr>
          </a:p>
        </p:txBody>
      </p:sp>
      <p:sp>
        <p:nvSpPr>
          <p:cNvPr id="13" name="Shape 11"/>
          <p:cNvSpPr/>
          <p:nvPr/>
        </p:nvSpPr>
        <p:spPr>
          <a:xfrm>
            <a:off x="8168640" y="1365504"/>
            <a:ext cx="3413760" cy="1560576"/>
          </a:xfrm>
          <a:prstGeom prst="rect">
            <a:avLst/>
          </a:prstGeom>
          <a:solidFill>
            <a:srgbClr val="F4F7FB"/>
          </a:solidFill>
          <a:ln w="12700">
            <a:solidFill>
              <a:srgbClr val="F4F7FB"/>
            </a:solidFill>
            <a:prstDash val="solid"/>
          </a:ln>
          <a:effectLst>
            <a:outerShdw blurRad="101600" dist="38100" dir="8100000" algn="bl" rotWithShape="0">
              <a:srgbClr val="000000">
                <a:alpha val="12000"/>
              </a:srgbClr>
            </a:outerShdw>
          </a:effectLst>
        </p:spPr>
        <p:txBody>
          <a:bodyPr/>
          <a:lstStyle/>
          <a:p>
            <a:pPr defTabSz="1219170"/>
            <a:endParaRPr lang="en-IE" sz="2400">
              <a:solidFill>
                <a:prstClr val="black"/>
              </a:solidFill>
              <a:latin typeface="Calibri" panose="020F0502020204030204"/>
            </a:endParaRPr>
          </a:p>
        </p:txBody>
      </p:sp>
      <p:sp>
        <p:nvSpPr>
          <p:cNvPr id="14" name="Text 12"/>
          <p:cNvSpPr/>
          <p:nvPr/>
        </p:nvSpPr>
        <p:spPr>
          <a:xfrm>
            <a:off x="8168640" y="1438657"/>
            <a:ext cx="3413760" cy="842711"/>
          </a:xfrm>
          <a:prstGeom prst="rect">
            <a:avLst/>
          </a:prstGeom>
          <a:noFill/>
          <a:ln/>
        </p:spPr>
        <p:txBody>
          <a:bodyPr wrap="square" rtlCol="0" anchor="b"/>
          <a:lstStyle/>
          <a:p>
            <a:pPr algn="ctr" defTabSz="1219170"/>
            <a:r>
              <a:rPr lang="en-US" sz="4533" b="1" dirty="0">
                <a:solidFill>
                  <a:srgbClr val="E8A020"/>
                </a:solidFill>
                <a:latin typeface="Calibri" pitchFamily="34" charset="0"/>
                <a:ea typeface="Calibri" pitchFamily="34" charset="-122"/>
                <a:cs typeface="Calibri" pitchFamily="34" charset="-120"/>
              </a:rPr>
              <a:t>22%</a:t>
            </a:r>
            <a:endParaRPr lang="en-US" sz="4533" dirty="0">
              <a:solidFill>
                <a:prstClr val="black"/>
              </a:solidFill>
              <a:latin typeface="Calibri" panose="020F0502020204030204"/>
            </a:endParaRPr>
          </a:p>
        </p:txBody>
      </p:sp>
      <p:sp>
        <p:nvSpPr>
          <p:cNvPr id="15" name="Text 13"/>
          <p:cNvSpPr/>
          <p:nvPr/>
        </p:nvSpPr>
        <p:spPr>
          <a:xfrm>
            <a:off x="8290560" y="2239427"/>
            <a:ext cx="3169920" cy="624231"/>
          </a:xfrm>
          <a:prstGeom prst="rect">
            <a:avLst/>
          </a:prstGeom>
          <a:noFill/>
          <a:ln/>
        </p:spPr>
        <p:txBody>
          <a:bodyPr wrap="square" rtlCol="0" anchor="t"/>
          <a:lstStyle/>
          <a:p>
            <a:pPr algn="ctr" defTabSz="1219170"/>
            <a:r>
              <a:rPr lang="en-US" sz="1333" dirty="0">
                <a:solidFill>
                  <a:srgbClr val="1A2433"/>
                </a:solidFill>
                <a:latin typeface="Calibri" pitchFamily="34" charset="0"/>
                <a:ea typeface="Calibri" pitchFamily="34" charset="-122"/>
                <a:cs typeface="Calibri" pitchFamily="34" charset="-120"/>
              </a:rPr>
              <a:t>Wind turned off in Northern Ireland in 2025</a:t>
            </a:r>
            <a:endParaRPr lang="en-US" sz="1333" dirty="0">
              <a:solidFill>
                <a:prstClr val="black"/>
              </a:solidFill>
              <a:latin typeface="Calibri" panose="020F0502020204030204"/>
            </a:endParaRPr>
          </a:p>
        </p:txBody>
      </p:sp>
      <p:sp>
        <p:nvSpPr>
          <p:cNvPr id="16" name="Text 14"/>
          <p:cNvSpPr/>
          <p:nvPr/>
        </p:nvSpPr>
        <p:spPr>
          <a:xfrm>
            <a:off x="609600" y="3169920"/>
            <a:ext cx="5303520" cy="707136"/>
          </a:xfrm>
          <a:prstGeom prst="rect">
            <a:avLst/>
          </a:prstGeom>
          <a:noFill/>
          <a:ln/>
        </p:spPr>
        <p:txBody>
          <a:bodyPr wrap="square" rtlCol="0" anchor="ctr"/>
          <a:lstStyle/>
          <a:p>
            <a:pPr marL="457189" indent="-457189" defTabSz="1219170">
              <a:buSzPct val="100000"/>
              <a:buFontTx/>
              <a:buChar char="•"/>
            </a:pPr>
            <a:r>
              <a:rPr lang="en-US" sz="1533" dirty="0">
                <a:solidFill>
                  <a:srgbClr val="1A2433"/>
                </a:solidFill>
                <a:latin typeface="Calibri" pitchFamily="34" charset="0"/>
                <a:ea typeface="Calibri" pitchFamily="34" charset="-122"/>
                <a:cs typeface="Calibri" pitchFamily="34" charset="-120"/>
              </a:rPr>
              <a:t>Heat pumps, EVs, and data centres add load at locations the grid was not designed to serve.</a:t>
            </a:r>
            <a:endParaRPr lang="en-US" sz="1533" dirty="0">
              <a:solidFill>
                <a:prstClr val="black"/>
              </a:solidFill>
              <a:latin typeface="Calibri" panose="020F0502020204030204"/>
            </a:endParaRPr>
          </a:p>
        </p:txBody>
      </p:sp>
      <p:sp>
        <p:nvSpPr>
          <p:cNvPr id="17" name="Text 15"/>
          <p:cNvSpPr/>
          <p:nvPr/>
        </p:nvSpPr>
        <p:spPr>
          <a:xfrm>
            <a:off x="609600" y="3950208"/>
            <a:ext cx="5303520" cy="707136"/>
          </a:xfrm>
          <a:prstGeom prst="rect">
            <a:avLst/>
          </a:prstGeom>
          <a:noFill/>
          <a:ln/>
        </p:spPr>
        <p:txBody>
          <a:bodyPr wrap="square" rtlCol="0" anchor="ctr"/>
          <a:lstStyle/>
          <a:p>
            <a:pPr marL="457189" indent="-457189" defTabSz="1219170">
              <a:buSzPct val="100000"/>
              <a:buFontTx/>
              <a:buChar char="•"/>
            </a:pPr>
            <a:r>
              <a:rPr lang="en-US" sz="1533" dirty="0">
                <a:solidFill>
                  <a:srgbClr val="1A2433"/>
                </a:solidFill>
                <a:latin typeface="Calibri" pitchFamily="34" charset="0"/>
                <a:ea typeface="Calibri" pitchFamily="34" charset="-122"/>
                <a:cs typeface="Calibri" pitchFamily="34" charset="-120"/>
              </a:rPr>
              <a:t>Grid connection queues are long; capacity is exhausted in some areas entirely.</a:t>
            </a:r>
            <a:endParaRPr lang="en-US" sz="1533" dirty="0">
              <a:solidFill>
                <a:prstClr val="black"/>
              </a:solidFill>
              <a:latin typeface="Calibri" panose="020F0502020204030204"/>
            </a:endParaRPr>
          </a:p>
        </p:txBody>
      </p:sp>
      <p:sp>
        <p:nvSpPr>
          <p:cNvPr id="18" name="Text 16"/>
          <p:cNvSpPr/>
          <p:nvPr/>
        </p:nvSpPr>
        <p:spPr>
          <a:xfrm>
            <a:off x="609600" y="4730496"/>
            <a:ext cx="5303520" cy="707136"/>
          </a:xfrm>
          <a:prstGeom prst="rect">
            <a:avLst/>
          </a:prstGeom>
          <a:noFill/>
          <a:ln/>
        </p:spPr>
        <p:txBody>
          <a:bodyPr wrap="square" rtlCol="0" anchor="ctr"/>
          <a:lstStyle/>
          <a:p>
            <a:pPr marL="457189" indent="-457189" defTabSz="1219170">
              <a:buSzPct val="100000"/>
              <a:buFontTx/>
              <a:buChar char="•"/>
            </a:pPr>
            <a:r>
              <a:rPr lang="en-US" sz="1533" dirty="0">
                <a:solidFill>
                  <a:srgbClr val="1A2433"/>
                </a:solidFill>
                <a:latin typeface="Calibri" pitchFamily="34" charset="0"/>
                <a:ea typeface="Calibri" pitchFamily="34" charset="-122"/>
                <a:cs typeface="Calibri" pitchFamily="34" charset="-120"/>
              </a:rPr>
              <a:t>Grid investment cycles run five years - today's decisions shape the 2030s.</a:t>
            </a:r>
            <a:endParaRPr lang="en-US" sz="1533" dirty="0">
              <a:solidFill>
                <a:prstClr val="black"/>
              </a:solidFill>
              <a:latin typeface="Calibri" panose="020F0502020204030204"/>
            </a:endParaRPr>
          </a:p>
        </p:txBody>
      </p:sp>
      <p:sp>
        <p:nvSpPr>
          <p:cNvPr id="19" name="Text 17"/>
          <p:cNvSpPr/>
          <p:nvPr/>
        </p:nvSpPr>
        <p:spPr>
          <a:xfrm>
            <a:off x="6278880" y="3169920"/>
            <a:ext cx="5303520" cy="707136"/>
          </a:xfrm>
          <a:prstGeom prst="rect">
            <a:avLst/>
          </a:prstGeom>
          <a:noFill/>
          <a:ln/>
        </p:spPr>
        <p:txBody>
          <a:bodyPr wrap="square" rtlCol="0" anchor="ctr"/>
          <a:lstStyle/>
          <a:p>
            <a:pPr marL="457189" indent="-457189" defTabSz="1219170">
              <a:buSzPct val="100000"/>
              <a:buFontTx/>
              <a:buChar char="•"/>
            </a:pPr>
            <a:r>
              <a:rPr lang="en-US" sz="1533" dirty="0">
                <a:solidFill>
                  <a:srgbClr val="1A2433"/>
                </a:solidFill>
                <a:latin typeface="Calibri" pitchFamily="34" charset="0"/>
                <a:ea typeface="Calibri" pitchFamily="34" charset="-122"/>
                <a:cs typeface="Calibri" pitchFamily="34" charset="-120"/>
              </a:rPr>
              <a:t>Curtailed wind does not displace gas. Energy Users pay for both through constraint payments and fuel costs.</a:t>
            </a:r>
            <a:endParaRPr lang="en-US" sz="1533" dirty="0">
              <a:solidFill>
                <a:prstClr val="black"/>
              </a:solidFill>
              <a:latin typeface="Calibri" panose="020F0502020204030204"/>
            </a:endParaRPr>
          </a:p>
        </p:txBody>
      </p:sp>
      <p:sp>
        <p:nvSpPr>
          <p:cNvPr id="20" name="Text 18"/>
          <p:cNvSpPr/>
          <p:nvPr/>
        </p:nvSpPr>
        <p:spPr>
          <a:xfrm>
            <a:off x="6278880" y="3950208"/>
            <a:ext cx="5303520" cy="707136"/>
          </a:xfrm>
          <a:prstGeom prst="rect">
            <a:avLst/>
          </a:prstGeom>
          <a:noFill/>
          <a:ln/>
        </p:spPr>
        <p:txBody>
          <a:bodyPr wrap="square" rtlCol="0" anchor="ctr"/>
          <a:lstStyle/>
          <a:p>
            <a:pPr marL="457189" indent="-457189" defTabSz="1219170">
              <a:buSzPct val="100000"/>
              <a:buFontTx/>
              <a:buChar char="•"/>
            </a:pPr>
            <a:r>
              <a:rPr lang="en-US" sz="1533" dirty="0">
                <a:solidFill>
                  <a:srgbClr val="1A2433"/>
                </a:solidFill>
                <a:latin typeface="Calibri" pitchFamily="34" charset="0"/>
                <a:ea typeface="Calibri" pitchFamily="34" charset="-122"/>
                <a:cs typeface="Calibri" pitchFamily="34" charset="-120"/>
              </a:rPr>
              <a:t>Reinforcement timelines of 3–5 years mean electrification demand arrives before the grid can absorb it.</a:t>
            </a:r>
            <a:endParaRPr lang="en-US" sz="1533" dirty="0">
              <a:solidFill>
                <a:prstClr val="black"/>
              </a:solidFill>
              <a:latin typeface="Calibri" panose="020F0502020204030204"/>
            </a:endParaRPr>
          </a:p>
        </p:txBody>
      </p:sp>
      <p:sp>
        <p:nvSpPr>
          <p:cNvPr id="22" name="Shape 20"/>
          <p:cNvSpPr/>
          <p:nvPr/>
        </p:nvSpPr>
        <p:spPr>
          <a:xfrm>
            <a:off x="6096000" y="3048000"/>
            <a:ext cx="0" cy="3291840"/>
          </a:xfrm>
          <a:prstGeom prst="line">
            <a:avLst/>
          </a:prstGeom>
          <a:noFill/>
          <a:ln w="12700">
            <a:solidFill>
              <a:srgbClr val="E8EDF4"/>
            </a:solidFill>
            <a:prstDash val="solid"/>
          </a:ln>
        </p:spPr>
        <p:txBody>
          <a:bodyPr/>
          <a:lstStyle/>
          <a:p>
            <a:pPr defTabSz="1219170"/>
            <a:endParaRPr lang="en-IE" sz="2400">
              <a:solidFill>
                <a:prstClr val="black"/>
              </a:solidFill>
              <a:latin typeface="Calibri" panose="020F0502020204030204"/>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2000" cy="97536"/>
          </a:xfrm>
          <a:prstGeom prst="rect">
            <a:avLst/>
          </a:prstGeom>
          <a:solidFill>
            <a:srgbClr val="1B4F8A"/>
          </a:solidFill>
          <a:ln w="12700">
            <a:solidFill>
              <a:srgbClr val="1B4F8A"/>
            </a:solidFill>
            <a:prstDash val="solid"/>
          </a:ln>
        </p:spPr>
        <p:txBody>
          <a:bodyPr/>
          <a:lstStyle/>
          <a:p>
            <a:pPr defTabSz="1219170"/>
            <a:endParaRPr lang="en-IE" sz="2400">
              <a:solidFill>
                <a:prstClr val="black"/>
              </a:solidFill>
              <a:latin typeface="Calibri" panose="020F0502020204030204"/>
            </a:endParaRPr>
          </a:p>
        </p:txBody>
      </p:sp>
      <p:sp>
        <p:nvSpPr>
          <p:cNvPr id="3" name="Text 1"/>
          <p:cNvSpPr/>
          <p:nvPr/>
        </p:nvSpPr>
        <p:spPr>
          <a:xfrm>
            <a:off x="609600" y="195072"/>
            <a:ext cx="10972800" cy="829056"/>
          </a:xfrm>
          <a:prstGeom prst="rect">
            <a:avLst/>
          </a:prstGeom>
          <a:noFill/>
          <a:ln/>
        </p:spPr>
        <p:txBody>
          <a:bodyPr wrap="square" rtlCol="0" anchor="ctr"/>
          <a:lstStyle/>
          <a:p>
            <a:pPr defTabSz="1219170"/>
            <a:r>
              <a:rPr lang="en-US" sz="3200" b="1" dirty="0">
                <a:solidFill>
                  <a:srgbClr val="1A2433"/>
                </a:solidFill>
                <a:latin typeface="Calibri" pitchFamily="34" charset="0"/>
                <a:ea typeface="Calibri" pitchFamily="34" charset="-122"/>
                <a:cs typeface="Calibri" pitchFamily="34" charset="-120"/>
              </a:rPr>
              <a:t>What this means for End Users</a:t>
            </a:r>
            <a:endParaRPr lang="en-US" sz="3200" dirty="0">
              <a:solidFill>
                <a:prstClr val="black"/>
              </a:solidFill>
              <a:latin typeface="Calibri" panose="020F0502020204030204"/>
            </a:endParaRPr>
          </a:p>
        </p:txBody>
      </p:sp>
      <p:sp>
        <p:nvSpPr>
          <p:cNvPr id="5" name="Shape 3"/>
          <p:cNvSpPr/>
          <p:nvPr/>
        </p:nvSpPr>
        <p:spPr>
          <a:xfrm>
            <a:off x="609600" y="6486144"/>
            <a:ext cx="10972800" cy="0"/>
          </a:xfrm>
          <a:prstGeom prst="line">
            <a:avLst/>
          </a:prstGeom>
          <a:noFill/>
          <a:ln w="12700">
            <a:solidFill>
              <a:srgbClr val="E8EDF4"/>
            </a:solidFill>
            <a:prstDash val="solid"/>
          </a:ln>
        </p:spPr>
        <p:txBody>
          <a:bodyPr/>
          <a:lstStyle/>
          <a:p>
            <a:pPr defTabSz="1219170"/>
            <a:endParaRPr lang="en-IE" sz="2400">
              <a:solidFill>
                <a:prstClr val="black"/>
              </a:solidFill>
              <a:latin typeface="Calibri" panose="020F0502020204030204"/>
            </a:endParaRPr>
          </a:p>
        </p:txBody>
      </p:sp>
      <p:sp>
        <p:nvSpPr>
          <p:cNvPr id="7" name="Shape 5"/>
          <p:cNvSpPr/>
          <p:nvPr/>
        </p:nvSpPr>
        <p:spPr>
          <a:xfrm>
            <a:off x="609600" y="1402080"/>
            <a:ext cx="5462016" cy="2133600"/>
          </a:xfrm>
          <a:prstGeom prst="rect">
            <a:avLst/>
          </a:prstGeom>
          <a:solidFill>
            <a:srgbClr val="FFFFFF"/>
          </a:solidFill>
          <a:ln w="12700">
            <a:solidFill>
              <a:srgbClr val="E8EDF4"/>
            </a:solidFill>
            <a:prstDash val="solid"/>
          </a:ln>
          <a:effectLst>
            <a:outerShdw blurRad="101600" dist="38100" dir="8100000" algn="bl" rotWithShape="0">
              <a:srgbClr val="000000">
                <a:alpha val="12000"/>
              </a:srgbClr>
            </a:outerShdw>
          </a:effectLst>
        </p:spPr>
        <p:txBody>
          <a:bodyPr/>
          <a:lstStyle/>
          <a:p>
            <a:pPr defTabSz="1219170"/>
            <a:endParaRPr lang="en-IE" sz="2400">
              <a:solidFill>
                <a:prstClr val="black"/>
              </a:solidFill>
              <a:latin typeface="Calibri" panose="020F0502020204030204"/>
            </a:endParaRPr>
          </a:p>
        </p:txBody>
      </p:sp>
      <p:sp>
        <p:nvSpPr>
          <p:cNvPr id="8" name="Shape 6"/>
          <p:cNvSpPr/>
          <p:nvPr/>
        </p:nvSpPr>
        <p:spPr>
          <a:xfrm>
            <a:off x="609600" y="1402080"/>
            <a:ext cx="5462016" cy="134112"/>
          </a:xfrm>
          <a:prstGeom prst="rect">
            <a:avLst/>
          </a:prstGeom>
          <a:solidFill>
            <a:srgbClr val="E8A020"/>
          </a:solidFill>
          <a:ln w="12700">
            <a:solidFill>
              <a:srgbClr val="E8A020"/>
            </a:solidFill>
            <a:prstDash val="solid"/>
          </a:ln>
        </p:spPr>
        <p:txBody>
          <a:bodyPr/>
          <a:lstStyle/>
          <a:p>
            <a:pPr defTabSz="1219170"/>
            <a:endParaRPr lang="en-IE" sz="2400">
              <a:solidFill>
                <a:prstClr val="black"/>
              </a:solidFill>
              <a:latin typeface="Calibri" panose="020F0502020204030204"/>
            </a:endParaRPr>
          </a:p>
        </p:txBody>
      </p:sp>
      <p:sp>
        <p:nvSpPr>
          <p:cNvPr id="9" name="Text 7"/>
          <p:cNvSpPr/>
          <p:nvPr/>
        </p:nvSpPr>
        <p:spPr>
          <a:xfrm>
            <a:off x="829056" y="1645920"/>
            <a:ext cx="4998720" cy="426720"/>
          </a:xfrm>
          <a:prstGeom prst="rect">
            <a:avLst/>
          </a:prstGeom>
          <a:noFill/>
          <a:ln/>
        </p:spPr>
        <p:txBody>
          <a:bodyPr wrap="square" rtlCol="0" anchor="ctr"/>
          <a:lstStyle/>
          <a:p>
            <a:pPr defTabSz="1219170"/>
            <a:r>
              <a:rPr lang="en-US" sz="1867" b="1" dirty="0">
                <a:solidFill>
                  <a:srgbClr val="1A2433"/>
                </a:solidFill>
                <a:latin typeface="Calibri" pitchFamily="34" charset="0"/>
                <a:ea typeface="Calibri" pitchFamily="34" charset="-122"/>
                <a:cs typeface="Calibri" pitchFamily="34" charset="-120"/>
              </a:rPr>
              <a:t>Higher Electricity Costs</a:t>
            </a:r>
            <a:endParaRPr lang="en-US" sz="1867" dirty="0">
              <a:solidFill>
                <a:prstClr val="black"/>
              </a:solidFill>
              <a:latin typeface="Calibri" panose="020F0502020204030204"/>
            </a:endParaRPr>
          </a:p>
        </p:txBody>
      </p:sp>
      <p:sp>
        <p:nvSpPr>
          <p:cNvPr id="10" name="Text 8"/>
          <p:cNvSpPr/>
          <p:nvPr/>
        </p:nvSpPr>
        <p:spPr>
          <a:xfrm>
            <a:off x="829056" y="2133600"/>
            <a:ext cx="4998720" cy="1219200"/>
          </a:xfrm>
          <a:prstGeom prst="rect">
            <a:avLst/>
          </a:prstGeom>
          <a:noFill/>
          <a:ln/>
        </p:spPr>
        <p:txBody>
          <a:bodyPr wrap="square" rtlCol="0" anchor="ctr"/>
          <a:lstStyle/>
          <a:p>
            <a:pPr defTabSz="1219170"/>
            <a:r>
              <a:rPr lang="en-US" sz="1600" dirty="0">
                <a:solidFill>
                  <a:srgbClr val="445566"/>
                </a:solidFill>
                <a:latin typeface="Calibri" pitchFamily="34" charset="0"/>
                <a:ea typeface="Calibri" pitchFamily="34" charset="-122"/>
                <a:cs typeface="Calibri" pitchFamily="34" charset="-120"/>
              </a:rPr>
              <a:t>Gas remains the price-setting fuel in more intervals. Curtailed wind does not displace it. Energy Users pay for both.</a:t>
            </a:r>
            <a:endParaRPr lang="en-US" sz="1600" dirty="0">
              <a:solidFill>
                <a:prstClr val="black"/>
              </a:solidFill>
              <a:latin typeface="Calibri" panose="020F0502020204030204"/>
            </a:endParaRPr>
          </a:p>
        </p:txBody>
      </p:sp>
      <p:sp>
        <p:nvSpPr>
          <p:cNvPr id="11" name="Shape 9"/>
          <p:cNvSpPr/>
          <p:nvPr/>
        </p:nvSpPr>
        <p:spPr>
          <a:xfrm>
            <a:off x="6437376" y="1402080"/>
            <a:ext cx="5462016" cy="2133600"/>
          </a:xfrm>
          <a:prstGeom prst="rect">
            <a:avLst/>
          </a:prstGeom>
          <a:solidFill>
            <a:srgbClr val="FFFFFF"/>
          </a:solidFill>
          <a:ln w="12700">
            <a:solidFill>
              <a:srgbClr val="E8EDF4"/>
            </a:solidFill>
            <a:prstDash val="solid"/>
          </a:ln>
          <a:effectLst>
            <a:outerShdw blurRad="101600" dist="38100" dir="8100000" algn="bl" rotWithShape="0">
              <a:srgbClr val="000000">
                <a:alpha val="12000"/>
              </a:srgbClr>
            </a:outerShdw>
          </a:effectLst>
        </p:spPr>
        <p:txBody>
          <a:bodyPr/>
          <a:lstStyle/>
          <a:p>
            <a:pPr defTabSz="1219170"/>
            <a:endParaRPr lang="en-IE" sz="2400">
              <a:solidFill>
                <a:prstClr val="black"/>
              </a:solidFill>
              <a:latin typeface="Calibri" panose="020F0502020204030204"/>
            </a:endParaRPr>
          </a:p>
        </p:txBody>
      </p:sp>
      <p:sp>
        <p:nvSpPr>
          <p:cNvPr id="12" name="Shape 10"/>
          <p:cNvSpPr/>
          <p:nvPr/>
        </p:nvSpPr>
        <p:spPr>
          <a:xfrm>
            <a:off x="6437376" y="1402080"/>
            <a:ext cx="5462016" cy="134112"/>
          </a:xfrm>
          <a:prstGeom prst="rect">
            <a:avLst/>
          </a:prstGeom>
          <a:solidFill>
            <a:srgbClr val="1E8A4C"/>
          </a:solidFill>
          <a:ln w="12700">
            <a:solidFill>
              <a:srgbClr val="1E8A4C"/>
            </a:solidFill>
            <a:prstDash val="solid"/>
          </a:ln>
        </p:spPr>
        <p:txBody>
          <a:bodyPr/>
          <a:lstStyle/>
          <a:p>
            <a:pPr defTabSz="1219170"/>
            <a:endParaRPr lang="en-IE" sz="2400">
              <a:solidFill>
                <a:prstClr val="black"/>
              </a:solidFill>
              <a:latin typeface="Calibri" panose="020F0502020204030204"/>
            </a:endParaRPr>
          </a:p>
        </p:txBody>
      </p:sp>
      <p:sp>
        <p:nvSpPr>
          <p:cNvPr id="13" name="Text 11"/>
          <p:cNvSpPr/>
          <p:nvPr/>
        </p:nvSpPr>
        <p:spPr>
          <a:xfrm>
            <a:off x="6656832" y="1645920"/>
            <a:ext cx="4998720" cy="426720"/>
          </a:xfrm>
          <a:prstGeom prst="rect">
            <a:avLst/>
          </a:prstGeom>
          <a:noFill/>
          <a:ln/>
        </p:spPr>
        <p:txBody>
          <a:bodyPr wrap="square" rtlCol="0" anchor="ctr"/>
          <a:lstStyle/>
          <a:p>
            <a:pPr defTabSz="1219170"/>
            <a:r>
              <a:rPr lang="en-US" sz="1867" b="1" dirty="0">
                <a:solidFill>
                  <a:srgbClr val="1A2433"/>
                </a:solidFill>
                <a:latin typeface="Calibri" pitchFamily="34" charset="0"/>
                <a:ea typeface="Calibri" pitchFamily="34" charset="-122"/>
                <a:cs typeface="Calibri" pitchFamily="34" charset="-120"/>
              </a:rPr>
              <a:t>Stressed Carbon Targets</a:t>
            </a:r>
            <a:endParaRPr lang="en-US" sz="1867" dirty="0">
              <a:solidFill>
                <a:prstClr val="black"/>
              </a:solidFill>
              <a:latin typeface="Calibri" panose="020F0502020204030204"/>
            </a:endParaRPr>
          </a:p>
        </p:txBody>
      </p:sp>
      <p:sp>
        <p:nvSpPr>
          <p:cNvPr id="14" name="Text 12"/>
          <p:cNvSpPr/>
          <p:nvPr/>
        </p:nvSpPr>
        <p:spPr>
          <a:xfrm>
            <a:off x="6656832" y="2133600"/>
            <a:ext cx="4998720" cy="1219200"/>
          </a:xfrm>
          <a:prstGeom prst="rect">
            <a:avLst/>
          </a:prstGeom>
          <a:noFill/>
          <a:ln/>
        </p:spPr>
        <p:txBody>
          <a:bodyPr wrap="square" rtlCol="0" anchor="ctr"/>
          <a:lstStyle/>
          <a:p>
            <a:pPr defTabSz="1219170"/>
            <a:r>
              <a:rPr lang="en-US" sz="1600" dirty="0">
                <a:solidFill>
                  <a:srgbClr val="445566"/>
                </a:solidFill>
                <a:latin typeface="Calibri" pitchFamily="34" charset="0"/>
                <a:ea typeface="Calibri" pitchFamily="34" charset="-122"/>
                <a:cs typeface="Calibri" pitchFamily="34" charset="-120"/>
              </a:rPr>
              <a:t>Offshore delays and curtailment of existing renewables widen the gap between stated ambition and delivered decarbonisation.</a:t>
            </a:r>
            <a:endParaRPr lang="en-US" sz="1600" dirty="0">
              <a:solidFill>
                <a:prstClr val="black"/>
              </a:solidFill>
              <a:latin typeface="Calibri" panose="020F0502020204030204"/>
            </a:endParaRPr>
          </a:p>
        </p:txBody>
      </p:sp>
      <p:sp>
        <p:nvSpPr>
          <p:cNvPr id="15" name="Shape 13"/>
          <p:cNvSpPr/>
          <p:nvPr/>
        </p:nvSpPr>
        <p:spPr>
          <a:xfrm>
            <a:off x="609600" y="3742944"/>
            <a:ext cx="5462016" cy="2133600"/>
          </a:xfrm>
          <a:prstGeom prst="rect">
            <a:avLst/>
          </a:prstGeom>
          <a:solidFill>
            <a:srgbClr val="FFFFFF"/>
          </a:solidFill>
          <a:ln w="12700">
            <a:solidFill>
              <a:srgbClr val="E8EDF4"/>
            </a:solidFill>
            <a:prstDash val="solid"/>
          </a:ln>
          <a:effectLst>
            <a:outerShdw blurRad="101600" dist="38100" dir="8100000" algn="bl" rotWithShape="0">
              <a:srgbClr val="000000">
                <a:alpha val="12000"/>
              </a:srgbClr>
            </a:outerShdw>
          </a:effectLst>
        </p:spPr>
        <p:txBody>
          <a:bodyPr/>
          <a:lstStyle/>
          <a:p>
            <a:pPr defTabSz="1219170"/>
            <a:endParaRPr lang="en-IE" sz="2400">
              <a:solidFill>
                <a:prstClr val="black"/>
              </a:solidFill>
              <a:latin typeface="Calibri" panose="020F0502020204030204"/>
            </a:endParaRPr>
          </a:p>
        </p:txBody>
      </p:sp>
      <p:sp>
        <p:nvSpPr>
          <p:cNvPr id="16" name="Shape 14"/>
          <p:cNvSpPr/>
          <p:nvPr/>
        </p:nvSpPr>
        <p:spPr>
          <a:xfrm>
            <a:off x="609600" y="3742944"/>
            <a:ext cx="5462016" cy="134112"/>
          </a:xfrm>
          <a:prstGeom prst="rect">
            <a:avLst/>
          </a:prstGeom>
          <a:solidFill>
            <a:srgbClr val="1B4F8A"/>
          </a:solidFill>
          <a:ln w="12700">
            <a:solidFill>
              <a:srgbClr val="1B4F8A"/>
            </a:solidFill>
            <a:prstDash val="solid"/>
          </a:ln>
        </p:spPr>
        <p:txBody>
          <a:bodyPr/>
          <a:lstStyle/>
          <a:p>
            <a:pPr defTabSz="1219170"/>
            <a:endParaRPr lang="en-IE" sz="2400">
              <a:solidFill>
                <a:prstClr val="black"/>
              </a:solidFill>
              <a:latin typeface="Calibri" panose="020F0502020204030204"/>
            </a:endParaRPr>
          </a:p>
        </p:txBody>
      </p:sp>
      <p:sp>
        <p:nvSpPr>
          <p:cNvPr id="17" name="Text 15"/>
          <p:cNvSpPr/>
          <p:nvPr/>
        </p:nvSpPr>
        <p:spPr>
          <a:xfrm>
            <a:off x="829056" y="3986784"/>
            <a:ext cx="4998720" cy="426720"/>
          </a:xfrm>
          <a:prstGeom prst="rect">
            <a:avLst/>
          </a:prstGeom>
          <a:noFill/>
          <a:ln/>
        </p:spPr>
        <p:txBody>
          <a:bodyPr wrap="square" rtlCol="0" anchor="ctr"/>
          <a:lstStyle/>
          <a:p>
            <a:pPr defTabSz="1219170"/>
            <a:r>
              <a:rPr lang="en-US" sz="1867" b="1" dirty="0">
                <a:solidFill>
                  <a:srgbClr val="1A2433"/>
                </a:solidFill>
                <a:latin typeface="Calibri" pitchFamily="34" charset="0"/>
                <a:ea typeface="Calibri" pitchFamily="34" charset="-122"/>
                <a:cs typeface="Calibri" pitchFamily="34" charset="-120"/>
              </a:rPr>
              <a:t>Slower Electrification</a:t>
            </a:r>
            <a:endParaRPr lang="en-US" sz="1867" dirty="0">
              <a:solidFill>
                <a:prstClr val="black"/>
              </a:solidFill>
              <a:latin typeface="Calibri" panose="020F0502020204030204"/>
            </a:endParaRPr>
          </a:p>
        </p:txBody>
      </p:sp>
      <p:sp>
        <p:nvSpPr>
          <p:cNvPr id="18" name="Text 16"/>
          <p:cNvSpPr/>
          <p:nvPr/>
        </p:nvSpPr>
        <p:spPr>
          <a:xfrm>
            <a:off x="829056" y="4474464"/>
            <a:ext cx="4998720" cy="1219200"/>
          </a:xfrm>
          <a:prstGeom prst="rect">
            <a:avLst/>
          </a:prstGeom>
          <a:noFill/>
          <a:ln/>
        </p:spPr>
        <p:txBody>
          <a:bodyPr wrap="square" rtlCol="0" anchor="ctr"/>
          <a:lstStyle/>
          <a:p>
            <a:pPr defTabSz="1219170"/>
            <a:r>
              <a:rPr lang="en-US" sz="1600" dirty="0">
                <a:solidFill>
                  <a:srgbClr val="445566"/>
                </a:solidFill>
                <a:latin typeface="Calibri" pitchFamily="34" charset="0"/>
                <a:ea typeface="Calibri" pitchFamily="34" charset="-122"/>
                <a:cs typeface="Calibri" pitchFamily="34" charset="-120"/>
              </a:rPr>
              <a:t>Grid connection constraints and the absence of hybrid Maximum Export Capacity (MEC) connections mean solar projects, heat pumps, EV chargers, new housing, business expansion and electrification cannot be added at the pace new demand requires.</a:t>
            </a:r>
            <a:endParaRPr lang="en-US" sz="1600" dirty="0">
              <a:solidFill>
                <a:prstClr val="black"/>
              </a:solidFill>
              <a:latin typeface="Calibri" panose="020F0502020204030204"/>
            </a:endParaRPr>
          </a:p>
        </p:txBody>
      </p:sp>
      <p:sp>
        <p:nvSpPr>
          <p:cNvPr id="19" name="Shape 17"/>
          <p:cNvSpPr/>
          <p:nvPr/>
        </p:nvSpPr>
        <p:spPr>
          <a:xfrm>
            <a:off x="6437376" y="3742944"/>
            <a:ext cx="5462016" cy="2133600"/>
          </a:xfrm>
          <a:prstGeom prst="rect">
            <a:avLst/>
          </a:prstGeom>
          <a:solidFill>
            <a:srgbClr val="FFFFFF"/>
          </a:solidFill>
          <a:ln w="12700">
            <a:solidFill>
              <a:srgbClr val="E8EDF4"/>
            </a:solidFill>
            <a:prstDash val="solid"/>
          </a:ln>
          <a:effectLst>
            <a:outerShdw blurRad="101600" dist="38100" dir="8100000" algn="bl" rotWithShape="0">
              <a:srgbClr val="000000">
                <a:alpha val="12000"/>
              </a:srgbClr>
            </a:outerShdw>
          </a:effectLst>
        </p:spPr>
        <p:txBody>
          <a:bodyPr/>
          <a:lstStyle/>
          <a:p>
            <a:pPr defTabSz="1219170"/>
            <a:endParaRPr lang="en-IE" sz="2400">
              <a:solidFill>
                <a:prstClr val="black"/>
              </a:solidFill>
              <a:latin typeface="Calibri" panose="020F0502020204030204"/>
            </a:endParaRPr>
          </a:p>
        </p:txBody>
      </p:sp>
      <p:sp>
        <p:nvSpPr>
          <p:cNvPr id="20" name="Shape 18"/>
          <p:cNvSpPr/>
          <p:nvPr/>
        </p:nvSpPr>
        <p:spPr>
          <a:xfrm>
            <a:off x="6437376" y="3742944"/>
            <a:ext cx="5462016" cy="134112"/>
          </a:xfrm>
          <a:prstGeom prst="rect">
            <a:avLst/>
          </a:prstGeom>
          <a:solidFill>
            <a:srgbClr val="0E7C86"/>
          </a:solidFill>
          <a:ln w="12700">
            <a:solidFill>
              <a:srgbClr val="0E7C86"/>
            </a:solidFill>
            <a:prstDash val="solid"/>
          </a:ln>
        </p:spPr>
        <p:txBody>
          <a:bodyPr/>
          <a:lstStyle/>
          <a:p>
            <a:pPr defTabSz="1219170"/>
            <a:endParaRPr lang="en-IE" sz="2400">
              <a:solidFill>
                <a:prstClr val="black"/>
              </a:solidFill>
              <a:latin typeface="Calibri" panose="020F0502020204030204"/>
            </a:endParaRPr>
          </a:p>
        </p:txBody>
      </p:sp>
      <p:sp>
        <p:nvSpPr>
          <p:cNvPr id="21" name="Text 19"/>
          <p:cNvSpPr/>
          <p:nvPr/>
        </p:nvSpPr>
        <p:spPr>
          <a:xfrm>
            <a:off x="6656832" y="3986784"/>
            <a:ext cx="4998720" cy="426720"/>
          </a:xfrm>
          <a:prstGeom prst="rect">
            <a:avLst/>
          </a:prstGeom>
          <a:noFill/>
          <a:ln/>
        </p:spPr>
        <p:txBody>
          <a:bodyPr wrap="square" rtlCol="0" anchor="ctr"/>
          <a:lstStyle/>
          <a:p>
            <a:pPr defTabSz="1219170"/>
            <a:r>
              <a:rPr lang="en-US" sz="1867" b="1" dirty="0">
                <a:solidFill>
                  <a:srgbClr val="1A2433"/>
                </a:solidFill>
                <a:latin typeface="Calibri" pitchFamily="34" charset="0"/>
                <a:ea typeface="Calibri" pitchFamily="34" charset="-122"/>
                <a:cs typeface="Calibri" pitchFamily="34" charset="-120"/>
              </a:rPr>
              <a:t>Lost Opportunity</a:t>
            </a:r>
            <a:endParaRPr lang="en-US" sz="1867" dirty="0">
              <a:solidFill>
                <a:prstClr val="black"/>
              </a:solidFill>
              <a:latin typeface="Calibri" panose="020F0502020204030204"/>
            </a:endParaRPr>
          </a:p>
        </p:txBody>
      </p:sp>
      <p:sp>
        <p:nvSpPr>
          <p:cNvPr id="22" name="Text 20"/>
          <p:cNvSpPr/>
          <p:nvPr/>
        </p:nvSpPr>
        <p:spPr>
          <a:xfrm>
            <a:off x="6656832" y="4474464"/>
            <a:ext cx="4998720" cy="1219200"/>
          </a:xfrm>
          <a:prstGeom prst="rect">
            <a:avLst/>
          </a:prstGeom>
          <a:noFill/>
          <a:ln/>
        </p:spPr>
        <p:txBody>
          <a:bodyPr wrap="square" rtlCol="0" anchor="ctr"/>
          <a:lstStyle/>
          <a:p>
            <a:pPr defTabSz="1219170"/>
            <a:r>
              <a:rPr lang="en-US" sz="1600" dirty="0">
                <a:solidFill>
                  <a:srgbClr val="445566"/>
                </a:solidFill>
                <a:latin typeface="Calibri" pitchFamily="34" charset="0"/>
                <a:ea typeface="Calibri" pitchFamily="34" charset="-122"/>
                <a:cs typeface="Calibri" pitchFamily="34" charset="-120"/>
              </a:rPr>
              <a:t>Without private wires, the full value of renewable electricity cannot flow to the customers who need it and is lost.</a:t>
            </a:r>
            <a:endParaRPr lang="en-US" sz="1600" dirty="0">
              <a:solidFill>
                <a:prstClr val="black"/>
              </a:solidFill>
              <a:latin typeface="Calibri" panose="020F0502020204030204"/>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B35F53A-CF1E-648E-6F4F-674B629380AE}"/>
              </a:ext>
            </a:extLst>
          </p:cNvPr>
          <p:cNvPicPr>
            <a:picLocks noChangeAspect="1"/>
          </p:cNvPicPr>
          <p:nvPr/>
        </p:nvPicPr>
        <p:blipFill>
          <a:blip r:embed="rId2"/>
          <a:stretch>
            <a:fillRect/>
          </a:stretch>
        </p:blipFill>
        <p:spPr>
          <a:xfrm>
            <a:off x="1006449" y="823407"/>
            <a:ext cx="4467849" cy="5001323"/>
          </a:xfrm>
          <a:prstGeom prst="rect">
            <a:avLst/>
          </a:prstGeom>
        </p:spPr>
      </p:pic>
      <p:sp>
        <p:nvSpPr>
          <p:cNvPr id="6" name="TextBox 5">
            <a:extLst>
              <a:ext uri="{FF2B5EF4-FFF2-40B4-BE49-F238E27FC236}">
                <a16:creationId xmlns:a16="http://schemas.microsoft.com/office/drawing/2014/main" id="{2365BE37-F929-B9AA-B98A-FF6FED39D231}"/>
              </a:ext>
            </a:extLst>
          </p:cNvPr>
          <p:cNvSpPr txBox="1"/>
          <p:nvPr/>
        </p:nvSpPr>
        <p:spPr>
          <a:xfrm>
            <a:off x="5681272" y="823407"/>
            <a:ext cx="5778708" cy="5632311"/>
          </a:xfrm>
          <a:prstGeom prst="rect">
            <a:avLst/>
          </a:prstGeom>
          <a:noFill/>
        </p:spPr>
        <p:txBody>
          <a:bodyPr wrap="square" rtlCol="0">
            <a:spAutoFit/>
          </a:bodyPr>
          <a:lstStyle/>
          <a:p>
            <a:r>
              <a:rPr lang="en-IE" dirty="0"/>
              <a:t>The CRU has published rules for data centres (LEU).  </a:t>
            </a:r>
          </a:p>
          <a:p>
            <a:endParaRPr lang="en-IE" dirty="0"/>
          </a:p>
          <a:p>
            <a:r>
              <a:rPr lang="en-IE" dirty="0"/>
              <a:t>Essentially the need to provide 80% of their power from renewable energy.</a:t>
            </a:r>
          </a:p>
          <a:p>
            <a:endParaRPr lang="en-IE" dirty="0"/>
          </a:p>
          <a:p>
            <a:r>
              <a:rPr lang="en-IE" dirty="0"/>
              <a:t>They need to provide generation equal or greater than their connection level.  Eirgrid will control this generation. </a:t>
            </a:r>
          </a:p>
          <a:p>
            <a:endParaRPr lang="en-IE" dirty="0"/>
          </a:p>
          <a:p>
            <a:r>
              <a:rPr lang="en-IE" dirty="0"/>
              <a:t>Because the data centre will need to overbuild renewable energy capacity to reach their 80% threshold, excess power during windy/sunny periods will spill to the grid depressing prices during that period.  </a:t>
            </a:r>
          </a:p>
          <a:p>
            <a:endParaRPr lang="en-IE" dirty="0"/>
          </a:p>
          <a:p>
            <a:r>
              <a:rPr lang="en-IE" dirty="0"/>
              <a:t>During cold windless periods when Eirgrid needs power, the data centres will offset very expensive peakers, which will also reduce the high price spikes we currently see. (This is related to Marginal pricing that the Single Electricity Market uses to price electricity).</a:t>
            </a:r>
          </a:p>
          <a:p>
            <a:endParaRPr lang="en-IE" dirty="0"/>
          </a:p>
        </p:txBody>
      </p:sp>
    </p:spTree>
    <p:extLst>
      <p:ext uri="{BB962C8B-B14F-4D97-AF65-F5344CB8AC3E}">
        <p14:creationId xmlns:p14="http://schemas.microsoft.com/office/powerpoint/2010/main" val="28492298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F4FAD5-6DAD-6BCE-AD71-B79052E66613}"/>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958FD14B-8AAA-951F-0916-5F2A3CC033AB}"/>
              </a:ext>
            </a:extLst>
          </p:cNvPr>
          <p:cNvSpPr txBox="1"/>
          <p:nvPr/>
        </p:nvSpPr>
        <p:spPr>
          <a:xfrm>
            <a:off x="5628806" y="889843"/>
            <a:ext cx="5778708" cy="5355312"/>
          </a:xfrm>
          <a:prstGeom prst="rect">
            <a:avLst/>
          </a:prstGeom>
          <a:noFill/>
        </p:spPr>
        <p:txBody>
          <a:bodyPr wrap="square" rtlCol="0">
            <a:spAutoFit/>
          </a:bodyPr>
          <a:lstStyle/>
          <a:p>
            <a:r>
              <a:rPr lang="en-IE" dirty="0"/>
              <a:t>Private wires (Direct Lines) is much more than data centres.  </a:t>
            </a:r>
          </a:p>
          <a:p>
            <a:endParaRPr lang="en-IE" dirty="0"/>
          </a:p>
          <a:p>
            <a:pPr marL="285750" indent="-285750">
              <a:buFont typeface="Arial" panose="020B0604020202020204" pitchFamily="34" charset="0"/>
              <a:buChar char="•"/>
            </a:pPr>
            <a:r>
              <a:rPr lang="en-IE" dirty="0"/>
              <a:t>It is illegal for a shopping centre to charge a kiosk for power that they use. </a:t>
            </a:r>
          </a:p>
          <a:p>
            <a:pPr marL="285750" indent="-285750">
              <a:buFont typeface="Arial" panose="020B0604020202020204" pitchFamily="34" charset="0"/>
              <a:buChar char="•"/>
            </a:pPr>
            <a:r>
              <a:rPr lang="en-IE" dirty="0"/>
              <a:t>It is illegal for 2 farmhouses miles from the grid to share a solar installation.</a:t>
            </a:r>
          </a:p>
          <a:p>
            <a:pPr marL="285750" indent="-285750">
              <a:buFont typeface="Arial" panose="020B0604020202020204" pitchFamily="34" charset="0"/>
              <a:buChar char="•"/>
            </a:pPr>
            <a:r>
              <a:rPr lang="en-IE" dirty="0"/>
              <a:t>It is illegal for a solar farm to provide zero carbon electricity to a neighbouring business park</a:t>
            </a:r>
          </a:p>
          <a:p>
            <a:pPr marL="285750" indent="-285750">
              <a:buFont typeface="Arial" panose="020B0604020202020204" pitchFamily="34" charset="0"/>
              <a:buChar char="•"/>
            </a:pPr>
            <a:r>
              <a:rPr lang="en-IE" dirty="0"/>
              <a:t>It is illegal for a housing development to provide (solar + batteries) electricity to new apartment blocks while waiting on a grid connection.</a:t>
            </a:r>
          </a:p>
          <a:p>
            <a:pPr marL="285750" indent="-285750">
              <a:buFont typeface="Arial" panose="020B0604020202020204" pitchFamily="34" charset="0"/>
              <a:buChar char="•"/>
            </a:pPr>
            <a:r>
              <a:rPr lang="en-IE" dirty="0"/>
              <a:t>It is illegal for a shopping centre with acres of roof space provide solar electricity to retail tenants. </a:t>
            </a:r>
          </a:p>
          <a:p>
            <a:pPr marL="285750" indent="-285750">
              <a:buFont typeface="Arial" panose="020B0604020202020204" pitchFamily="34" charset="0"/>
              <a:buChar char="•"/>
            </a:pPr>
            <a:r>
              <a:rPr lang="en-IE" dirty="0"/>
              <a:t>Energy Saving ISO-50001 and ISO-50100 (decarbonisation) standards explicitly  give private wire electricity a higher CSRD score than renewable energy sent over the grid.  </a:t>
            </a:r>
          </a:p>
          <a:p>
            <a:endParaRPr lang="en-IE" dirty="0"/>
          </a:p>
        </p:txBody>
      </p:sp>
      <p:pic>
        <p:nvPicPr>
          <p:cNvPr id="7" name="Picture 6">
            <a:extLst>
              <a:ext uri="{FF2B5EF4-FFF2-40B4-BE49-F238E27FC236}">
                <a16:creationId xmlns:a16="http://schemas.microsoft.com/office/drawing/2014/main" id="{B2287193-48F3-34E8-47B8-6AD2A5CD36D1}"/>
              </a:ext>
            </a:extLst>
          </p:cNvPr>
          <p:cNvPicPr>
            <a:picLocks noChangeAspect="1"/>
          </p:cNvPicPr>
          <p:nvPr/>
        </p:nvPicPr>
        <p:blipFill>
          <a:blip r:embed="rId2"/>
          <a:stretch>
            <a:fillRect/>
          </a:stretch>
        </p:blipFill>
        <p:spPr>
          <a:xfrm>
            <a:off x="926664" y="565850"/>
            <a:ext cx="4372585" cy="5039428"/>
          </a:xfrm>
          <a:prstGeom prst="rect">
            <a:avLst/>
          </a:prstGeom>
        </p:spPr>
      </p:pic>
    </p:spTree>
    <p:extLst>
      <p:ext uri="{BB962C8B-B14F-4D97-AF65-F5344CB8AC3E}">
        <p14:creationId xmlns:p14="http://schemas.microsoft.com/office/powerpoint/2010/main" val="26210229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4101C1-1905-5452-E696-DA4CAE2056C3}"/>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3310D8C9-B4F7-70C6-3101-3F3CF81810A6}"/>
              </a:ext>
            </a:extLst>
          </p:cNvPr>
          <p:cNvSpPr txBox="1"/>
          <p:nvPr/>
        </p:nvSpPr>
        <p:spPr>
          <a:xfrm>
            <a:off x="5628806" y="889843"/>
            <a:ext cx="5778708" cy="2308324"/>
          </a:xfrm>
          <a:prstGeom prst="rect">
            <a:avLst/>
          </a:prstGeom>
          <a:noFill/>
        </p:spPr>
        <p:txBody>
          <a:bodyPr wrap="square" rtlCol="0">
            <a:spAutoFit/>
          </a:bodyPr>
          <a:lstStyle/>
          <a:p>
            <a:r>
              <a:rPr lang="en-IE" dirty="0"/>
              <a:t>Explicitly ruled out by the CRU Data centre Large Energy User Rules.</a:t>
            </a:r>
          </a:p>
          <a:p>
            <a:endParaRPr lang="en-IE" dirty="0"/>
          </a:p>
          <a:p>
            <a:r>
              <a:rPr lang="en-IE" dirty="0"/>
              <a:t>The deep pockets of the data centre industry will be tapped to develop more renewable projects, and provide backup generation dispatchable by the grid offsetting very expensive peakers. </a:t>
            </a:r>
          </a:p>
          <a:p>
            <a:endParaRPr lang="en-IE" dirty="0"/>
          </a:p>
        </p:txBody>
      </p:sp>
      <p:pic>
        <p:nvPicPr>
          <p:cNvPr id="5" name="Picture 4">
            <a:extLst>
              <a:ext uri="{FF2B5EF4-FFF2-40B4-BE49-F238E27FC236}">
                <a16:creationId xmlns:a16="http://schemas.microsoft.com/office/drawing/2014/main" id="{4361E111-8704-6037-EF78-945B57F46458}"/>
              </a:ext>
            </a:extLst>
          </p:cNvPr>
          <p:cNvPicPr>
            <a:picLocks noChangeAspect="1"/>
          </p:cNvPicPr>
          <p:nvPr/>
        </p:nvPicPr>
        <p:blipFill>
          <a:blip r:embed="rId2"/>
          <a:stretch>
            <a:fillRect/>
          </a:stretch>
        </p:blipFill>
        <p:spPr>
          <a:xfrm>
            <a:off x="1096950" y="889843"/>
            <a:ext cx="4286848" cy="4772691"/>
          </a:xfrm>
          <a:prstGeom prst="rect">
            <a:avLst/>
          </a:prstGeom>
        </p:spPr>
      </p:pic>
    </p:spTree>
    <p:extLst>
      <p:ext uri="{BB962C8B-B14F-4D97-AF65-F5344CB8AC3E}">
        <p14:creationId xmlns:p14="http://schemas.microsoft.com/office/powerpoint/2010/main" val="14830536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98EB6FF-40EA-57D6-9D67-5127E275C278}"/>
              </a:ext>
            </a:extLst>
          </p:cNvPr>
          <p:cNvPicPr>
            <a:picLocks noChangeAspect="1"/>
          </p:cNvPicPr>
          <p:nvPr/>
        </p:nvPicPr>
        <p:blipFill>
          <a:blip r:embed="rId2"/>
          <a:stretch>
            <a:fillRect/>
          </a:stretch>
        </p:blipFill>
        <p:spPr>
          <a:xfrm>
            <a:off x="1040422" y="1027906"/>
            <a:ext cx="4324954" cy="4572638"/>
          </a:xfrm>
          <a:prstGeom prst="rect">
            <a:avLst/>
          </a:prstGeom>
        </p:spPr>
      </p:pic>
      <p:sp>
        <p:nvSpPr>
          <p:cNvPr id="6" name="TextBox 5">
            <a:extLst>
              <a:ext uri="{FF2B5EF4-FFF2-40B4-BE49-F238E27FC236}">
                <a16:creationId xmlns:a16="http://schemas.microsoft.com/office/drawing/2014/main" id="{D0D9456F-8CA5-AB7C-AB4A-367FF03695A0}"/>
              </a:ext>
            </a:extLst>
          </p:cNvPr>
          <p:cNvSpPr txBox="1"/>
          <p:nvPr/>
        </p:nvSpPr>
        <p:spPr>
          <a:xfrm>
            <a:off x="5628806" y="889843"/>
            <a:ext cx="5778708" cy="4524315"/>
          </a:xfrm>
          <a:prstGeom prst="rect">
            <a:avLst/>
          </a:prstGeom>
          <a:noFill/>
        </p:spPr>
        <p:txBody>
          <a:bodyPr wrap="square" rtlCol="0">
            <a:spAutoFit/>
          </a:bodyPr>
          <a:lstStyle/>
          <a:p>
            <a:r>
              <a:rPr lang="en-IE" dirty="0"/>
              <a:t>The opposite is true.</a:t>
            </a:r>
          </a:p>
          <a:p>
            <a:endParaRPr lang="en-IE" dirty="0"/>
          </a:p>
          <a:p>
            <a:r>
              <a:rPr lang="en-IE" dirty="0"/>
              <a:t>Network costs are made up by a fixed element – relating to the size of the connection needed.  An operator will pay the full cost of the connection. </a:t>
            </a:r>
          </a:p>
          <a:p>
            <a:endParaRPr lang="en-IE" dirty="0"/>
          </a:p>
          <a:p>
            <a:r>
              <a:rPr lang="en-IE" dirty="0"/>
              <a:t>There are also costs relating to the number of kWh units used.  </a:t>
            </a:r>
          </a:p>
          <a:p>
            <a:endParaRPr lang="en-IE" dirty="0"/>
          </a:p>
          <a:p>
            <a:r>
              <a:rPr lang="en-IE" dirty="0"/>
              <a:t>The CRU has powers to levy private wires as it sees fit.  </a:t>
            </a:r>
          </a:p>
          <a:p>
            <a:endParaRPr lang="en-IE" dirty="0"/>
          </a:p>
          <a:p>
            <a:r>
              <a:rPr lang="en-IE" dirty="0"/>
              <a:t>More renewables on the Grid help to break the relationship between gas and electricity prices and will drive prices down.  (The Grid uses Marginal Pricing to set the electricity price in every hour).</a:t>
            </a:r>
          </a:p>
          <a:p>
            <a:endParaRPr lang="en-IE" dirty="0"/>
          </a:p>
        </p:txBody>
      </p:sp>
    </p:spTree>
    <p:extLst>
      <p:ext uri="{BB962C8B-B14F-4D97-AF65-F5344CB8AC3E}">
        <p14:creationId xmlns:p14="http://schemas.microsoft.com/office/powerpoint/2010/main" val="34847510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35296-7C71-2A83-ED1B-3B6463F656A4}"/>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BDD160DC-0E48-511C-6B1B-BC381B6C972D}"/>
              </a:ext>
            </a:extLst>
          </p:cNvPr>
          <p:cNvSpPr txBox="1"/>
          <p:nvPr/>
        </p:nvSpPr>
        <p:spPr>
          <a:xfrm>
            <a:off x="5388964" y="722807"/>
            <a:ext cx="5778708" cy="4801314"/>
          </a:xfrm>
          <a:prstGeom prst="rect">
            <a:avLst/>
          </a:prstGeom>
          <a:noFill/>
        </p:spPr>
        <p:txBody>
          <a:bodyPr wrap="square" rtlCol="0">
            <a:spAutoFit/>
          </a:bodyPr>
          <a:lstStyle/>
          <a:p>
            <a:r>
              <a:rPr lang="en-IE" dirty="0"/>
              <a:t>The opposite is true.</a:t>
            </a:r>
          </a:p>
          <a:p>
            <a:endParaRPr lang="en-IE" dirty="0"/>
          </a:p>
          <a:p>
            <a:r>
              <a:rPr lang="en-IE" dirty="0"/>
              <a:t>Ireland is currently a petro-state, 80% of our energy is imported. </a:t>
            </a:r>
          </a:p>
          <a:p>
            <a:endParaRPr lang="en-IE" dirty="0"/>
          </a:p>
          <a:p>
            <a:r>
              <a:rPr lang="en-IE" dirty="0"/>
              <a:t>By denying private wires, it keeps the status quo in operation. </a:t>
            </a:r>
          </a:p>
          <a:p>
            <a:endParaRPr lang="en-IE" dirty="0"/>
          </a:p>
          <a:p>
            <a:r>
              <a:rPr lang="en-IE" dirty="0"/>
              <a:t>We need ABUNDANT, Cheap, Zero Carbon Electricity.</a:t>
            </a:r>
          </a:p>
          <a:p>
            <a:endParaRPr lang="en-IE" dirty="0"/>
          </a:p>
          <a:p>
            <a:r>
              <a:rPr lang="en-IE" dirty="0"/>
              <a:t>Private Wires, The North South Interconnector,  DASSA  (Day ahead System Services Auction), Batteries allowed to Export Power are complimentary  ways to achieve this important goal. </a:t>
            </a:r>
          </a:p>
          <a:p>
            <a:endParaRPr lang="en-IE" dirty="0"/>
          </a:p>
          <a:p>
            <a:r>
              <a:rPr lang="en-IE" dirty="0"/>
              <a:t>Help Ireland transition to an Electro-state.</a:t>
            </a:r>
          </a:p>
          <a:p>
            <a:endParaRPr lang="en-IE" dirty="0"/>
          </a:p>
        </p:txBody>
      </p:sp>
      <p:pic>
        <p:nvPicPr>
          <p:cNvPr id="7" name="Picture 6">
            <a:extLst>
              <a:ext uri="{FF2B5EF4-FFF2-40B4-BE49-F238E27FC236}">
                <a16:creationId xmlns:a16="http://schemas.microsoft.com/office/drawing/2014/main" id="{36E9AFAB-718A-7DE6-EF19-7539B22A11D1}"/>
              </a:ext>
            </a:extLst>
          </p:cNvPr>
          <p:cNvPicPr>
            <a:picLocks noChangeAspect="1"/>
          </p:cNvPicPr>
          <p:nvPr/>
        </p:nvPicPr>
        <p:blipFill>
          <a:blip r:embed="rId2"/>
          <a:stretch>
            <a:fillRect/>
          </a:stretch>
        </p:blipFill>
        <p:spPr>
          <a:xfrm>
            <a:off x="954331" y="889843"/>
            <a:ext cx="3972479" cy="4677428"/>
          </a:xfrm>
          <a:prstGeom prst="rect">
            <a:avLst/>
          </a:prstGeom>
        </p:spPr>
      </p:pic>
    </p:spTree>
    <p:extLst>
      <p:ext uri="{BB962C8B-B14F-4D97-AF65-F5344CB8AC3E}">
        <p14:creationId xmlns:p14="http://schemas.microsoft.com/office/powerpoint/2010/main" val="398286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7AABA27-FA33-813D-08AE-380D5A85D668}"/>
              </a:ext>
            </a:extLst>
          </p:cNvPr>
          <p:cNvPicPr>
            <a:picLocks noChangeAspect="1"/>
          </p:cNvPicPr>
          <p:nvPr/>
        </p:nvPicPr>
        <p:blipFill>
          <a:blip r:embed="rId2"/>
          <a:stretch>
            <a:fillRect/>
          </a:stretch>
        </p:blipFill>
        <p:spPr>
          <a:xfrm>
            <a:off x="2027538" y="0"/>
            <a:ext cx="8136924" cy="6858000"/>
          </a:xfrm>
          <a:prstGeom prst="rect">
            <a:avLst/>
          </a:prstGeom>
        </p:spPr>
      </p:pic>
      <p:sp>
        <p:nvSpPr>
          <p:cNvPr id="6" name="TextBox 5">
            <a:extLst>
              <a:ext uri="{FF2B5EF4-FFF2-40B4-BE49-F238E27FC236}">
                <a16:creationId xmlns:a16="http://schemas.microsoft.com/office/drawing/2014/main" id="{0D6A5C09-BBC8-680E-AE55-E2E8CA58DC6D}"/>
              </a:ext>
            </a:extLst>
          </p:cNvPr>
          <p:cNvSpPr txBox="1"/>
          <p:nvPr/>
        </p:nvSpPr>
        <p:spPr>
          <a:xfrm>
            <a:off x="3953436" y="3136612"/>
            <a:ext cx="3854823" cy="584775"/>
          </a:xfrm>
          <a:prstGeom prst="rect">
            <a:avLst/>
          </a:prstGeom>
          <a:noFill/>
        </p:spPr>
        <p:txBody>
          <a:bodyPr wrap="square" rtlCol="0">
            <a:spAutoFit/>
          </a:bodyPr>
          <a:lstStyle/>
          <a:p>
            <a:r>
              <a:rPr lang="en-IE" sz="3200" dirty="0">
                <a:latin typeface="Calibri" panose="020F0502020204030204" pitchFamily="34" charset="0"/>
                <a:ea typeface="Calibri" panose="020F0502020204030204" pitchFamily="34" charset="0"/>
                <a:cs typeface="Calibri" panose="020F0502020204030204" pitchFamily="34" charset="0"/>
              </a:rPr>
              <a:t>www.privatewires.ie</a:t>
            </a:r>
          </a:p>
        </p:txBody>
      </p:sp>
    </p:spTree>
    <p:extLst>
      <p:ext uri="{BB962C8B-B14F-4D97-AF65-F5344CB8AC3E}">
        <p14:creationId xmlns:p14="http://schemas.microsoft.com/office/powerpoint/2010/main" val="39890845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4725</TotalTime>
  <Words>768</Words>
  <Application>Microsoft Office PowerPoint</Application>
  <PresentationFormat>Widescreen</PresentationFormat>
  <Paragraphs>71</Paragraphs>
  <Slides>9</Slides>
  <Notes>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9</vt:i4>
      </vt:variant>
    </vt:vector>
  </HeadingPairs>
  <TitlesOfParts>
    <vt:vector size="15" baseType="lpstr">
      <vt:lpstr>Aptos</vt:lpstr>
      <vt:lpstr>Aptos Display</vt:lpstr>
      <vt:lpstr>Arial</vt:lpstr>
      <vt:lpstr>Calibri</vt:lpstr>
      <vt:lpstr>Office Theme</vt:lpstr>
      <vt:lpstr>1_Office Theme</vt:lpstr>
      <vt:lpstr>Why we need Private Wires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Fergus</dc:creator>
  <cp:lastModifiedBy>Fergus</cp:lastModifiedBy>
  <cp:revision>7</cp:revision>
  <dcterms:created xsi:type="dcterms:W3CDTF">2026-05-01T16:35:48Z</dcterms:created>
  <dcterms:modified xsi:type="dcterms:W3CDTF">2026-07-13T12:35:48Z</dcterms:modified>
</cp:coreProperties>
</file>