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9" r:id="rId3"/>
    <p:sldId id="262" r:id="rId4"/>
    <p:sldId id="267" r:id="rId5"/>
    <p:sldId id="287" r:id="rId6"/>
    <p:sldId id="268" r:id="rId7"/>
    <p:sldId id="288" r:id="rId8"/>
    <p:sldId id="282" r:id="rId9"/>
    <p:sldId id="289" r:id="rId10"/>
    <p:sldId id="290" r:id="rId11"/>
    <p:sldId id="291" r:id="rId12"/>
    <p:sldId id="292" r:id="rId13"/>
    <p:sldId id="293" r:id="rId14"/>
    <p:sldId id="275" r:id="rId15"/>
    <p:sldId id="294"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7" d="100"/>
          <a:sy n="147" d="100"/>
        </p:scale>
        <p:origin x="162" y="7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404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09141-2F4C-2619-81C7-943BF4C920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1F70D-ACA5-2825-A807-9BAACB7FF60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D6ABC338-088D-0316-395A-6957853B4F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EA0476-F062-5AF9-4F4C-870E583ECE12}"/>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752677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1548A-3A8F-B24D-60D9-EE39D50552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D1AAA9-B855-DE12-8789-A7EE2AA2DA6A}"/>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7372BA38-881A-9DA9-935D-C0B05CCD84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50DA56-0A33-4B2A-E978-5E8A55D70038}"/>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905837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557F5-D955-BDC3-4184-1F11C3B26E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FAB8ED-A24A-EFF4-841D-E70BA09A1AC2}"/>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1E80F53E-92FE-2BCF-1C38-128FDF95D1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6699D4-A185-6CB6-4548-9491AA8C8127}"/>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882082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B3F0E-6672-1A4F-DB02-ED41956ABC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156D4-E063-823A-830A-39DBE091AA9F}"/>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919CBB2-EC59-AD08-6E46-4C4A45C598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867DC2-BC1E-33DD-CD01-A0D6AE2EF085}"/>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4159000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24469-99F4-02F1-D58E-88E15F926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5861A3-B85C-CBC2-4CF0-FF1D4FF48881}"/>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CAF369D9-F610-FFF4-C27D-A7CEB51085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5A542F-5EFE-23D7-48AA-DAAB89611067}"/>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469687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F056C-DC69-E7BF-88EB-0F89530ED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98072B-BA11-A2D1-D09B-F9F90BA2A2D7}"/>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FB9DB20C-FEB8-A438-14E2-889FD85A36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090ADA-DB11-29FE-81CC-906CAE908082}"/>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775508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5701F-D5C8-0559-9168-105EF5B05A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86F83-8920-FAB0-E647-BE15D92CE6E9}"/>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9FD5B4B1-72AD-4393-3418-7F9F26946E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B600F2-3BAD-6DA0-F44E-CF9CDC827776}"/>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605418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C4B24-0EF7-DA52-A24A-23BEB01DF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9F916-A749-5E60-2300-C01D29A84042}"/>
              </a:ext>
            </a:extLst>
          </p:cNvPr>
          <p:cNvSpPr>
            <a:spLocks noGrp="1" noRot="1" noChangeAspect="1"/>
          </p:cNvSpPr>
          <p:nvPr>
            <p:ph type="sldImg"/>
          </p:nvPr>
        </p:nvSpPr>
        <p:spPr/>
        <p:txBody>
          <a:bodyPr/>
          <a:lstStyle/>
          <a:p>
            <a:endParaRPr lang="en-IE"/>
          </a:p>
        </p:txBody>
      </p:sp>
      <p:sp>
        <p:nvSpPr>
          <p:cNvPr id="3" name="Notes Placeholder 2">
            <a:extLst>
              <a:ext uri="{FF2B5EF4-FFF2-40B4-BE49-F238E27FC236}">
                <a16:creationId xmlns:a16="http://schemas.microsoft.com/office/drawing/2014/main" id="{3CE89905-7869-8E45-92DD-99CC95A29B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C73D64-3385-0F3B-818A-2CFDEBE5DAB3}"/>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648768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eur-lex.europa.eu/legal-content/EN/TXT/?uri=CELEX%3A02019L0944-20240716"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gov.ie/en/department-of-climate-energy-and-the-environment/publications/private-wires-policy-statement/"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0E7C86"/>
          </a:solidFill>
          <a:ln w="12700">
            <a:solidFill>
              <a:srgbClr val="0E7C86"/>
            </a:solidFill>
            <a:prstDash val="solid"/>
          </a:ln>
        </p:spPr>
        <p:txBody>
          <a:bodyPr/>
          <a:lstStyle/>
          <a:p>
            <a:endParaRPr lang="en-IE"/>
          </a:p>
        </p:txBody>
      </p:sp>
      <p:sp>
        <p:nvSpPr>
          <p:cNvPr id="3" name="Shape 1"/>
          <p:cNvSpPr/>
          <p:nvPr/>
        </p:nvSpPr>
        <p:spPr>
          <a:xfrm>
            <a:off x="0" y="4160520"/>
            <a:ext cx="9144000" cy="982980"/>
          </a:xfrm>
          <a:prstGeom prst="rect">
            <a:avLst/>
          </a:prstGeom>
          <a:solidFill>
            <a:srgbClr val="080F18"/>
          </a:solidFill>
          <a:ln w="12700">
            <a:solidFill>
              <a:srgbClr val="080F18"/>
            </a:solidFill>
            <a:prstDash val="solid"/>
          </a:ln>
        </p:spPr>
        <p:txBody>
          <a:bodyPr/>
          <a:lstStyle/>
          <a:p>
            <a:endParaRPr lang="en-IE"/>
          </a:p>
        </p:txBody>
      </p:sp>
      <p:sp>
        <p:nvSpPr>
          <p:cNvPr id="4" name="Text 2"/>
          <p:cNvSpPr/>
          <p:nvPr/>
        </p:nvSpPr>
        <p:spPr>
          <a:xfrm>
            <a:off x="411480" y="685800"/>
            <a:ext cx="8503920" cy="868680"/>
          </a:xfrm>
          <a:prstGeom prst="rect">
            <a:avLst/>
          </a:prstGeom>
          <a:noFill/>
          <a:ln/>
        </p:spPr>
        <p:txBody>
          <a:bodyPr wrap="square" rtlCol="0" anchor="ctr"/>
          <a:lstStyle/>
          <a:p>
            <a:pPr marL="0" indent="0" algn="l">
              <a:buNone/>
            </a:pPr>
            <a:r>
              <a:rPr lang="en-US" sz="4400" b="1" dirty="0">
                <a:solidFill>
                  <a:srgbClr val="FFFFFF"/>
                </a:solidFill>
                <a:latin typeface="Calibri" pitchFamily="34" charset="0"/>
                <a:ea typeface="Calibri" pitchFamily="34" charset="-122"/>
                <a:cs typeface="Calibri" pitchFamily="34" charset="-120"/>
              </a:rPr>
              <a:t>Private Wires</a:t>
            </a:r>
            <a:endParaRPr lang="en-US" sz="4400" dirty="0"/>
          </a:p>
        </p:txBody>
      </p:sp>
      <p:sp>
        <p:nvSpPr>
          <p:cNvPr id="5" name="Text 3"/>
          <p:cNvSpPr/>
          <p:nvPr/>
        </p:nvSpPr>
        <p:spPr>
          <a:xfrm>
            <a:off x="411480" y="1481328"/>
            <a:ext cx="8503920" cy="868680"/>
          </a:xfrm>
          <a:prstGeom prst="rect">
            <a:avLst/>
          </a:prstGeom>
          <a:noFill/>
          <a:ln/>
        </p:spPr>
        <p:txBody>
          <a:bodyPr wrap="square" rtlCol="0" anchor="ctr"/>
          <a:lstStyle/>
          <a:p>
            <a:pPr marL="0" indent="0" algn="l">
              <a:buNone/>
            </a:pPr>
            <a:endParaRPr lang="en-US" sz="4400" dirty="0"/>
          </a:p>
        </p:txBody>
      </p:sp>
      <p:sp>
        <p:nvSpPr>
          <p:cNvPr id="6" name="Text 4"/>
          <p:cNvSpPr/>
          <p:nvPr/>
        </p:nvSpPr>
        <p:spPr>
          <a:xfrm>
            <a:off x="411480" y="2423160"/>
            <a:ext cx="8046720" cy="749808"/>
          </a:xfrm>
          <a:prstGeom prst="rect">
            <a:avLst/>
          </a:prstGeom>
          <a:noFill/>
          <a:ln/>
        </p:spPr>
        <p:txBody>
          <a:bodyPr wrap="square" rtlCol="0" anchor="ctr"/>
          <a:lstStyle/>
          <a:p>
            <a:pPr marL="0" indent="0" algn="l">
              <a:buNone/>
            </a:pPr>
            <a:r>
              <a:rPr lang="en-US" sz="1700" i="1" dirty="0">
                <a:solidFill>
                  <a:srgbClr val="AABBCC"/>
                </a:solidFill>
                <a:latin typeface="Calibri" pitchFamily="34" charset="0"/>
                <a:ea typeface="Calibri" pitchFamily="34" charset="-122"/>
                <a:cs typeface="Calibri" pitchFamily="34" charset="-120"/>
              </a:rPr>
              <a:t>A fantastic opportunity for industry.  But we need your help.</a:t>
            </a:r>
            <a:endParaRPr lang="en-US" sz="1700" dirty="0"/>
          </a:p>
        </p:txBody>
      </p:sp>
      <p:pic>
        <p:nvPicPr>
          <p:cNvPr id="9" name="Picture 8">
            <a:extLst>
              <a:ext uri="{FF2B5EF4-FFF2-40B4-BE49-F238E27FC236}">
                <a16:creationId xmlns:a16="http://schemas.microsoft.com/office/drawing/2014/main" id="{8879770A-4BBF-506A-97C2-97C1D9FF6230}"/>
              </a:ext>
            </a:extLst>
          </p:cNvPr>
          <p:cNvPicPr>
            <a:picLocks noChangeAspect="1"/>
          </p:cNvPicPr>
          <p:nvPr/>
        </p:nvPicPr>
        <p:blipFill>
          <a:blip r:embed="rId3"/>
          <a:stretch>
            <a:fillRect/>
          </a:stretch>
        </p:blipFill>
        <p:spPr>
          <a:xfrm>
            <a:off x="6286302" y="74543"/>
            <a:ext cx="2768664" cy="1541361"/>
          </a:xfrm>
          <a:prstGeom prst="rect">
            <a:avLst/>
          </a:prstGeom>
        </p:spPr>
      </p:pic>
      <p:sp>
        <p:nvSpPr>
          <p:cNvPr id="11" name="Text 6">
            <a:extLst>
              <a:ext uri="{FF2B5EF4-FFF2-40B4-BE49-F238E27FC236}">
                <a16:creationId xmlns:a16="http://schemas.microsoft.com/office/drawing/2014/main" id="{846566E8-999F-EB74-8D7B-136C7267853B}"/>
              </a:ext>
            </a:extLst>
          </p:cNvPr>
          <p:cNvSpPr/>
          <p:nvPr/>
        </p:nvSpPr>
        <p:spPr>
          <a:xfrm>
            <a:off x="322270" y="4837904"/>
            <a:ext cx="8321040" cy="219456"/>
          </a:xfrm>
          <a:prstGeom prst="rect">
            <a:avLst/>
          </a:prstGeom>
          <a:noFill/>
          <a:ln/>
        </p:spPr>
        <p:txBody>
          <a:bodyPr wrap="square" rtlCol="0" anchor="ctr"/>
          <a:lstStyle/>
          <a:p>
            <a:pPr marL="0" indent="0">
              <a:buNone/>
            </a:pPr>
            <a:r>
              <a:rPr lang="en-US" sz="950" i="1" dirty="0">
                <a:solidFill>
                  <a:schemeClr val="bg1"/>
                </a:solidFill>
                <a:latin typeface="Calibri" pitchFamily="34" charset="0"/>
                <a:ea typeface="Calibri" pitchFamily="34" charset="-122"/>
                <a:cs typeface="Calibri" pitchFamily="34" charset="-120"/>
              </a:rPr>
              <a:t>Fergus Wheatley – SmartPower  086-3807914</a:t>
            </a:r>
            <a:r>
              <a:rPr lang="en-US" sz="950" i="1" dirty="0">
                <a:solidFill>
                  <a:srgbClr val="445566"/>
                </a:solidFill>
                <a:latin typeface="Calibri" pitchFamily="34" charset="0"/>
                <a:ea typeface="Calibri" pitchFamily="34" charset="-122"/>
                <a:cs typeface="Calibri" pitchFamily="34" charset="-120"/>
              </a:rPr>
              <a:t>. </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E9F08-51A1-B540-A209-551FE04A147E}"/>
            </a:ext>
          </a:extLst>
        </p:cNvPr>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4" name="Title"/>
          <p:cNvSpPr/>
          <p:nvPr/>
        </p:nvSpPr>
        <p:spPr>
          <a:xfrm>
            <a:off x="457200" y="146304"/>
            <a:ext cx="8229600" cy="560000"/>
          </a:xfrm>
          <a:prstGeom prst="rect">
            <a:avLst/>
          </a:prstGeom>
          <a:noFill/>
          <a:ln/>
        </p:spPr>
        <p:txBody>
          <a:bodyPr wrap="square" rtlCol="0" anchor="ctr"/>
          <a:lstStyle/>
          <a:p>
            <a:pPr marL="0" indent="0" algn="l">
              <a:buNone/>
            </a:pPr>
            <a:r>
              <a:rPr lang="en-US" sz="2400" b="1" dirty="0">
                <a:solidFill>
                  <a:srgbClr val="1A2433"/>
                </a:solidFill>
                <a:latin typeface="Calibri" pitchFamily="34" charset="0"/>
                <a:ea typeface="Calibri" pitchFamily="34" charset="-122"/>
                <a:cs typeface="Calibri" pitchFamily="34" charset="-120"/>
              </a:rPr>
              <a:t>Heneghan’s Private Member’s Bill — Private Wires</a:t>
            </a:r>
            <a:endParaRPr lang="en-US" sz="2400" dirty="0"/>
          </a:p>
        </p:txBody>
      </p:sp>
      <p:sp>
        <p:nvSpPr>
          <p:cNvPr id="40" name="Left Accent">
            <a:extLst>
              <a:ext uri="{C183D7F6-B498-43B3-948B-1728B52AA6E4}">
                <adec:decorative xmlns:adec="http://schemas.microsoft.com/office/drawing/2017/decorative" val="1"/>
              </a:ext>
            </a:extLst>
          </p:cNvPr>
          <p:cNvSpPr/>
          <p:nvPr/>
        </p:nvSpPr>
        <p:spPr>
          <a:xfrm>
            <a:off x="457200" y="800000"/>
            <a:ext cx="3977640" cy="61000"/>
          </a:xfrm>
          <a:prstGeom prst="rect">
            <a:avLst/>
          </a:prstGeom>
          <a:solidFill>
            <a:srgbClr val="1B4F8A"/>
          </a:solidFill>
          <a:ln/>
        </p:spPr>
        <p:txBody>
          <a:bodyPr/>
          <a:lstStyle/>
          <a:p>
            <a:endParaRPr lang="en-IE"/>
          </a:p>
        </p:txBody>
      </p:sp>
      <p:sp>
        <p:nvSpPr>
          <p:cNvPr id="41" name="Right Accent">
            <a:extLst>
              <a:ext uri="{C183D7F6-B498-43B3-948B-1728B52AA6E4}">
                <adec:decorative xmlns:adec="http://schemas.microsoft.com/office/drawing/2017/decorative" val="1"/>
              </a:ext>
            </a:extLst>
          </p:cNvPr>
          <p:cNvSpPr/>
          <p:nvPr/>
        </p:nvSpPr>
        <p:spPr>
          <a:xfrm>
            <a:off x="4709160" y="800000"/>
            <a:ext cx="3977640" cy="61000"/>
          </a:xfrm>
          <a:prstGeom prst="rect">
            <a:avLst/>
          </a:prstGeom>
          <a:solidFill>
            <a:srgbClr val="E8A020"/>
          </a:solidFill>
          <a:ln/>
        </p:spPr>
        <p:txBody>
          <a:bodyPr/>
          <a:lstStyle/>
          <a:p>
            <a:endParaRPr lang="en-IE"/>
          </a:p>
        </p:txBody>
      </p:sp>
      <p:sp>
        <p:nvSpPr>
          <p:cNvPr id="42" name="Left Column"/>
          <p:cNvSpPr txBox="1"/>
          <p:nvPr/>
        </p:nvSpPr>
        <p:spPr>
          <a:xfrm>
            <a:off x="457200" y="930000"/>
            <a:ext cx="3977640" cy="3860000"/>
          </a:xfrm>
          <a:prstGeom prst="rect">
            <a:avLst/>
          </a:prstGeom>
          <a:noFill/>
        </p:spPr>
        <p:txBody>
          <a:bodyPr wrap="square" rtlCol="0" anchor="t">
            <a:normAutofit/>
          </a:bodyPr>
          <a:lstStyle/>
          <a:p>
            <a:pPr marL="0" indent="0" algn="l">
              <a:spcAft>
                <a:spcPts val="600"/>
              </a:spcAft>
              <a:buNone/>
            </a:pPr>
            <a:r>
              <a:rPr lang="en-IE" sz="1400" b="1" dirty="0">
                <a:solidFill>
                  <a:srgbClr val="1B4F8A"/>
                </a:solidFill>
                <a:latin typeface="Calibri" pitchFamily="34" charset="0"/>
              </a:rPr>
              <a:t>What the bill does</a:t>
            </a:r>
            <a:endParaRPr lang="en-IE" sz="1400" b="1" dirty="0">
              <a:solidFill>
                <a:srgbClr val="1B4F8A"/>
              </a:solidFill>
            </a:endParaRPr>
          </a:p>
          <a:p>
            <a:pPr marL="0" indent="0" algn="l">
              <a:spcAft>
                <a:spcPts val="600"/>
              </a:spcAft>
              <a:buNone/>
            </a:pPr>
            <a:r>
              <a:rPr lang="en-US" sz="1050" dirty="0">
                <a:solidFill>
                  <a:srgbClr val="445566"/>
                </a:solidFill>
                <a:latin typeface="Calibri" pitchFamily="34" charset="0"/>
              </a:rPr>
              <a:t>Heneghan’s bill simply </a:t>
            </a:r>
            <a:r>
              <a:rPr lang="en-US" sz="1050" b="1" dirty="0">
                <a:solidFill>
                  <a:srgbClr val="445566"/>
                </a:solidFill>
                <a:latin typeface="Calibri" pitchFamily="34" charset="0"/>
              </a:rPr>
              <a:t>removes the stipulation that ESB Networks MUST turn down a connection </a:t>
            </a:r>
            <a:r>
              <a:rPr lang="en-US" sz="1050" dirty="0">
                <a:solidFill>
                  <a:srgbClr val="445566"/>
                </a:solidFill>
                <a:latin typeface="Calibri" pitchFamily="34" charset="0"/>
              </a:rPr>
              <a:t>on grounds of capacity before the CRU can sign off on an electrical connection between two private parties (Section 37 of the 1999 Electricity Regulation Act).</a:t>
            </a:r>
          </a:p>
          <a:p>
            <a:pPr marL="0" indent="0" algn="l">
              <a:spcAft>
                <a:spcPts val="600"/>
              </a:spcAft>
              <a:buNone/>
            </a:pPr>
            <a:r>
              <a:rPr lang="en-US" sz="1050" dirty="0">
                <a:solidFill>
                  <a:srgbClr val="445566"/>
                </a:solidFill>
                <a:latin typeface="Calibri" pitchFamily="34" charset="0"/>
              </a:rPr>
              <a:t>It gives the CRU powers to regulate this area regardless of connection size — for example, deeming certain classes of connection automatically approved (EV charging connections, solar projects feeding two or more private parties). The CRU will be responsible for Safety and Licensing.</a:t>
            </a:r>
          </a:p>
          <a:p>
            <a:pPr marL="0" indent="0" algn="l">
              <a:buNone/>
            </a:pPr>
            <a:r>
              <a:rPr lang="en-US" sz="1050" dirty="0">
                <a:solidFill>
                  <a:srgbClr val="445566"/>
                </a:solidFill>
                <a:latin typeface="Calibri" pitchFamily="34" charset="0"/>
              </a:rPr>
              <a:t>The CRU is already in charge of electrical safety and regulates renewable energy requirements (for example, an 80% renewable energy requirement for data </a:t>
            </a:r>
            <a:r>
              <a:rPr lang="en-US" sz="1050" dirty="0" err="1">
                <a:solidFill>
                  <a:srgbClr val="445566"/>
                </a:solidFill>
                <a:latin typeface="Calibri" pitchFamily="34" charset="0"/>
              </a:rPr>
              <a:t>centres</a:t>
            </a:r>
            <a:r>
              <a:rPr lang="en-US" sz="1050" dirty="0">
                <a:solidFill>
                  <a:srgbClr val="445566"/>
                </a:solidFill>
                <a:latin typeface="Calibri" pitchFamily="34" charset="0"/>
              </a:rPr>
              <a:t>), so it is uniquely well placed to regulate this important area.</a:t>
            </a:r>
          </a:p>
        </p:txBody>
      </p:sp>
      <p:sp>
        <p:nvSpPr>
          <p:cNvPr id="43" name="Right Column"/>
          <p:cNvSpPr txBox="1"/>
          <p:nvPr/>
        </p:nvSpPr>
        <p:spPr>
          <a:xfrm>
            <a:off x="4709160" y="930000"/>
            <a:ext cx="3977640" cy="3860000"/>
          </a:xfrm>
          <a:prstGeom prst="rect">
            <a:avLst/>
          </a:prstGeom>
          <a:noFill/>
        </p:spPr>
        <p:txBody>
          <a:bodyPr wrap="square" rtlCol="0" anchor="t">
            <a:normAutofit/>
          </a:bodyPr>
          <a:lstStyle/>
          <a:p>
            <a:pPr marL="0" indent="0" algn="l">
              <a:spcAft>
                <a:spcPts val="600"/>
              </a:spcAft>
              <a:buNone/>
            </a:pPr>
            <a:r>
              <a:rPr lang="en-IE" sz="1400" b="1" dirty="0">
                <a:solidFill>
                  <a:srgbClr val="1B4F8A"/>
                </a:solidFill>
                <a:latin typeface="Calibri" pitchFamily="34" charset="0"/>
              </a:rPr>
              <a:t>Status &amp; compatibility</a:t>
            </a:r>
            <a:endParaRPr lang="en-IE" sz="1400" b="1" dirty="0">
              <a:solidFill>
                <a:srgbClr val="1B4F8A"/>
              </a:solidFill>
            </a:endParaRPr>
          </a:p>
          <a:p>
            <a:pPr marL="0" indent="0" algn="l">
              <a:spcAft>
                <a:spcPts val="300"/>
              </a:spcAft>
              <a:buNone/>
            </a:pPr>
            <a:r>
              <a:rPr lang="en-IE" sz="1050" dirty="0">
                <a:solidFill>
                  <a:srgbClr val="445566"/>
                </a:solidFill>
                <a:latin typeface="Calibri" pitchFamily="34" charset="0"/>
              </a:rPr>
              <a:t>The bill has been formally introduced to the Dáil (including sign off by the Office of Parliamentary Legal Advisers -OPLA) and is now in the public domain.</a:t>
            </a:r>
          </a:p>
          <a:p>
            <a:pPr marL="0" indent="0" algn="l">
              <a:spcAft>
                <a:spcPts val="600"/>
              </a:spcAft>
              <a:buNone/>
            </a:pPr>
            <a:r>
              <a:rPr lang="en-IE" sz="850" dirty="0">
                <a:solidFill>
                  <a:srgbClr val="8595A8"/>
                </a:solidFill>
                <a:latin typeface="Calibri" pitchFamily="34" charset="0"/>
              </a:rPr>
              <a:t>https://data.oireachtas.ie/ie/oireachtas/bill/2026/68/eng/initiated/b6826d.pdf</a:t>
            </a:r>
          </a:p>
          <a:p>
            <a:pPr marL="0" indent="0" algn="l">
              <a:spcAft>
                <a:spcPts val="600"/>
              </a:spcAft>
              <a:buNone/>
            </a:pPr>
            <a:r>
              <a:rPr lang="en-IE" sz="1050" i="1" dirty="0">
                <a:solidFill>
                  <a:srgbClr val="445566"/>
                </a:solidFill>
                <a:latin typeface="Calibri" pitchFamily="34" charset="0"/>
              </a:rPr>
              <a:t>Most importantly, the bill is compatible with </a:t>
            </a:r>
            <a:r>
              <a:rPr lang="en-US" sz="1050" b="1" i="1" dirty="0">
                <a:solidFill>
                  <a:srgbClr val="C0392B"/>
                </a:solidFill>
                <a:latin typeface="Calibri" pitchFamily="34" charset="0"/>
              </a:rPr>
              <a:t>“Those criteria shall be objective and non-discriminatory.”</a:t>
            </a:r>
            <a:r>
              <a:rPr lang="en-US" sz="1050" i="1" dirty="0">
                <a:solidFill>
                  <a:srgbClr val="445566"/>
                </a:solidFill>
                <a:latin typeface="Calibri" pitchFamily="34" charset="0"/>
              </a:rPr>
              <a:t> in the EU directive 2019/944 (Article 7) — and indeed the entire directive.</a:t>
            </a:r>
          </a:p>
          <a:p>
            <a:pPr marL="0" indent="0" algn="l">
              <a:buNone/>
            </a:pPr>
            <a:r>
              <a:rPr lang="en-IE" sz="1050" dirty="0">
                <a:solidFill>
                  <a:srgbClr val="445566"/>
                </a:solidFill>
                <a:latin typeface="Calibri" pitchFamily="34" charset="0"/>
              </a:rPr>
              <a:t>It also answers all 47 recommendations from the Government Report on Pre-Legislative Scrutiny (PLS) of the Private Wires Bill 2025.</a:t>
            </a:r>
          </a:p>
          <a:p>
            <a:pPr marL="0" indent="0" algn="l">
              <a:buNone/>
            </a:pPr>
            <a:endParaRPr lang="en-IE" sz="1050" dirty="0">
              <a:solidFill>
                <a:srgbClr val="445566"/>
              </a:solidFill>
              <a:latin typeface="Calibri" pitchFamily="34" charset="0"/>
            </a:endParaRPr>
          </a:p>
          <a:p>
            <a:r>
              <a:rPr lang="en-US" sz="1050" dirty="0">
                <a:solidFill>
                  <a:srgbClr val="445566"/>
                </a:solidFill>
                <a:latin typeface="Calibri" pitchFamily="34" charset="0"/>
              </a:rPr>
              <a:t>(The 47 recommendations as they relate to the Heneghan bill are discussed in detail in a separate document). </a:t>
            </a:r>
            <a:endParaRPr lang="en-IE" sz="1050" dirty="0">
              <a:solidFill>
                <a:srgbClr val="445566"/>
              </a:solidFill>
            </a:endParaRPr>
          </a:p>
          <a:p>
            <a:pPr marL="0" indent="0" algn="l">
              <a:buNone/>
            </a:pPr>
            <a:endParaRPr lang="en-IE" sz="1050" dirty="0">
              <a:solidFill>
                <a:srgbClr val="445566"/>
              </a:solidFill>
              <a:latin typeface="Calibri" pitchFamily="34" charset="0"/>
            </a:endParaRPr>
          </a:p>
        </p:txBody>
      </p:sp>
      <p:sp>
        <p:nvSpPr>
          <p:cNvPr id="5" name="Bottom Divider">
            <a:extLst>
              <a:ext uri="{C183D7F6-B498-43B3-948B-1728B52AA6E4}">
                <adec:decorative xmlns:adec="http://schemas.microsoft.com/office/drawing/2017/decorative" val="1"/>
              </a:ext>
            </a:extLst>
          </p:cNvPr>
          <p:cNvSpPr/>
          <p:nvPr/>
        </p:nvSpPr>
        <p:spPr>
          <a:xfrm>
            <a:off x="457200" y="4864608"/>
            <a:ext cx="8229600" cy="0"/>
          </a:xfrm>
          <a:prstGeom prst="line">
            <a:avLst/>
          </a:prstGeom>
          <a:noFill/>
          <a:ln w="12700">
            <a:solidFill>
              <a:srgbClr val="E8EDF4"/>
            </a:solidFill>
            <a:prstDash val="solid"/>
          </a:ln>
        </p:spPr>
        <p:txBody>
          <a:bodyPr/>
          <a:lstStyle/>
          <a:p>
            <a:endParaRPr lang="en-IE"/>
          </a:p>
        </p:txBody>
      </p:sp>
    </p:spTree>
    <p:extLst>
      <p:ext uri="{BB962C8B-B14F-4D97-AF65-F5344CB8AC3E}">
        <p14:creationId xmlns:p14="http://schemas.microsoft.com/office/powerpoint/2010/main" val="3114813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26C58-CAC0-A5F8-6D92-DCF9AF942F45}"/>
            </a:ext>
          </a:extLst>
        </p:cNvPr>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4" name="Title"/>
          <p:cNvSpPr/>
          <p:nvPr/>
        </p:nvSpPr>
        <p:spPr>
          <a:xfrm>
            <a:off x="457200" y="146304"/>
            <a:ext cx="8229600" cy="520000"/>
          </a:xfrm>
          <a:prstGeom prst="rect">
            <a:avLst/>
          </a:prstGeom>
          <a:noFill/>
          <a:ln/>
        </p:spPr>
        <p:txBody>
          <a:bodyPr wrap="square" rtlCol="0" anchor="ctr"/>
          <a:lstStyle/>
          <a:p>
            <a:pPr marL="0" indent="0" algn="l">
              <a:buNone/>
            </a:pPr>
            <a:r>
              <a:rPr lang="en-US" sz="2400" b="1">
                <a:solidFill>
                  <a:srgbClr val="1A2433"/>
                </a:solidFill>
                <a:latin typeface="Calibri" pitchFamily="34" charset="0"/>
                <a:ea typeface="Calibri" pitchFamily="34" charset="-122"/>
                <a:cs typeface="Calibri" pitchFamily="34" charset="-120"/>
              </a:rPr>
              <a:t>What Happens Next?</a:t>
            </a:r>
            <a:endParaRPr lang="en-US" sz="2400"/>
          </a:p>
        </p:txBody>
      </p:sp>
      <p:sp>
        <p:nvSpPr>
          <p:cNvPr id="7" name="Subtitle"/>
          <p:cNvSpPr txBox="1"/>
          <p:nvPr/>
        </p:nvSpPr>
        <p:spPr>
          <a:xfrm>
            <a:off x="457200" y="700000"/>
            <a:ext cx="8229600" cy="320000"/>
          </a:xfrm>
          <a:prstGeom prst="rect">
            <a:avLst/>
          </a:prstGeom>
          <a:noFill/>
        </p:spPr>
        <p:txBody>
          <a:bodyPr wrap="square" rtlCol="0" anchor="ctr"/>
          <a:lstStyle/>
          <a:p>
            <a:pPr marL="0" indent="0" algn="l">
              <a:buNone/>
            </a:pPr>
            <a:r>
              <a:rPr lang="en-IE" sz="1200">
                <a:solidFill>
                  <a:srgbClr val="445566"/>
                </a:solidFill>
                <a:latin typeface="Calibri" pitchFamily="34" charset="0"/>
              </a:rPr>
              <a:t>A Private Members’ Bill moves through three parliamentary stages before it becomes law.</a:t>
            </a:r>
          </a:p>
        </p:txBody>
      </p:sp>
      <p:sp>
        <p:nvSpPr>
          <p:cNvPr id="20" name="Stage 1 Card">
            <a:extLst>
              <a:ext uri="{C183D7F6-B498-43B3-948B-1728B52AA6E4}">
                <adec:decorative xmlns:adec="http://schemas.microsoft.com/office/drawing/2017/decorative" val="1"/>
              </a:ext>
            </a:extLst>
          </p:cNvPr>
          <p:cNvSpPr/>
          <p:nvPr/>
        </p:nvSpPr>
        <p:spPr>
          <a:xfrm>
            <a:off x="457200" y="1160000"/>
            <a:ext cx="2609600" cy="2560000"/>
          </a:xfrm>
          <a:prstGeom prst="roundRect">
            <a:avLst>
              <a:gd name="adj" fmla="val 5000"/>
            </a:avLst>
          </a:prstGeom>
          <a:solidFill>
            <a:srgbClr val="EAF1F8"/>
          </a:solidFill>
          <a:ln w="12700">
            <a:solidFill>
              <a:srgbClr val="CBD8E6"/>
            </a:solidFill>
            <a:prstDash val="solid"/>
          </a:ln>
        </p:spPr>
        <p:txBody>
          <a:bodyPr/>
          <a:lstStyle/>
          <a:p>
            <a:endParaRPr lang="en-IE"/>
          </a:p>
        </p:txBody>
      </p:sp>
      <p:sp>
        <p:nvSpPr>
          <p:cNvPr id="21" name="Stage 1 Badge"/>
          <p:cNvSpPr/>
          <p:nvPr/>
        </p:nvSpPr>
        <p:spPr>
          <a:xfrm>
            <a:off x="1499800" y="1360000"/>
            <a:ext cx="524000" cy="524000"/>
          </a:xfrm>
          <a:prstGeom prst="ellipse">
            <a:avLst/>
          </a:prstGeom>
          <a:solidFill>
            <a:srgbClr val="1B4F8A"/>
          </a:solidFill>
          <a:ln/>
        </p:spPr>
        <p:txBody>
          <a:bodyPr wrap="square" rtlCol="0" anchor="ctr"/>
          <a:lstStyle/>
          <a:p>
            <a:pPr marL="0" indent="0" algn="ctr">
              <a:buNone/>
            </a:pPr>
            <a:r>
              <a:rPr lang="en-US" sz="2000" b="1">
                <a:solidFill>
                  <a:srgbClr val="FFFFFF"/>
                </a:solidFill>
                <a:latin typeface="Calibri" pitchFamily="34" charset="0"/>
              </a:rPr>
              <a:t>1</a:t>
            </a:r>
            <a:endParaRPr lang="en-US" sz="2000" b="1">
              <a:solidFill>
                <a:srgbClr val="FFFFFF"/>
              </a:solidFill>
            </a:endParaRPr>
          </a:p>
        </p:txBody>
      </p:sp>
      <p:sp>
        <p:nvSpPr>
          <p:cNvPr id="22" name="Stage 1 Title"/>
          <p:cNvSpPr txBox="1"/>
          <p:nvPr/>
        </p:nvSpPr>
        <p:spPr>
          <a:xfrm>
            <a:off x="457200" y="1980000"/>
            <a:ext cx="2609600" cy="300000"/>
          </a:xfrm>
          <a:prstGeom prst="rect">
            <a:avLst/>
          </a:prstGeom>
          <a:noFill/>
        </p:spPr>
        <p:txBody>
          <a:bodyPr wrap="square" rtlCol="0" anchor="ctr"/>
          <a:lstStyle/>
          <a:p>
            <a:pPr marL="0" indent="0" algn="ctr">
              <a:buNone/>
            </a:pPr>
            <a:r>
              <a:rPr lang="en-US" sz="1350" b="1" dirty="0">
                <a:solidFill>
                  <a:srgbClr val="1B4F8A"/>
                </a:solidFill>
                <a:latin typeface="Calibri" pitchFamily="34" charset="0"/>
              </a:rPr>
              <a:t>Second Reading/Second Stage</a:t>
            </a:r>
            <a:endParaRPr lang="en-US" sz="1350" b="1" dirty="0">
              <a:solidFill>
                <a:srgbClr val="1B4F8A"/>
              </a:solidFill>
            </a:endParaRPr>
          </a:p>
        </p:txBody>
      </p:sp>
      <p:sp>
        <p:nvSpPr>
          <p:cNvPr id="23" name="Stage 1 Body"/>
          <p:cNvSpPr txBox="1"/>
          <p:nvPr/>
        </p:nvSpPr>
        <p:spPr>
          <a:xfrm>
            <a:off x="637200" y="2320000"/>
            <a:ext cx="2249600" cy="1320000"/>
          </a:xfrm>
          <a:prstGeom prst="rect">
            <a:avLst/>
          </a:prstGeom>
          <a:noFill/>
        </p:spPr>
        <p:txBody>
          <a:bodyPr wrap="square" rtlCol="0" anchor="t">
            <a:normAutofit/>
          </a:bodyPr>
          <a:lstStyle/>
          <a:p>
            <a:pPr marL="0" indent="0" algn="ctr">
              <a:buNone/>
            </a:pPr>
            <a:r>
              <a:rPr lang="en-US" sz="1050" dirty="0">
                <a:solidFill>
                  <a:srgbClr val="445566"/>
                </a:solidFill>
                <a:latin typeface="Calibri" pitchFamily="34" charset="0"/>
              </a:rPr>
              <a:t>The general principles and purpose of the bill are debated in the Dáil, then members vote on whether to formally allow the bill to proceed to the committee stage.</a:t>
            </a:r>
          </a:p>
        </p:txBody>
      </p:sp>
      <p:sp>
        <p:nvSpPr>
          <p:cNvPr id="30" name="Stage 2 Card">
            <a:extLst>
              <a:ext uri="{C183D7F6-B498-43B3-948B-1728B52AA6E4}">
                <adec:decorative xmlns:adec="http://schemas.microsoft.com/office/drawing/2017/decorative" val="1"/>
              </a:ext>
            </a:extLst>
          </p:cNvPr>
          <p:cNvSpPr/>
          <p:nvPr/>
        </p:nvSpPr>
        <p:spPr>
          <a:xfrm>
            <a:off x="3267200" y="1160000"/>
            <a:ext cx="2609600" cy="2560000"/>
          </a:xfrm>
          <a:prstGeom prst="roundRect">
            <a:avLst>
              <a:gd name="adj" fmla="val 5000"/>
            </a:avLst>
          </a:prstGeom>
          <a:solidFill>
            <a:srgbClr val="EAF1F8"/>
          </a:solidFill>
          <a:ln w="12700">
            <a:solidFill>
              <a:srgbClr val="CBD8E6"/>
            </a:solidFill>
            <a:prstDash val="solid"/>
          </a:ln>
        </p:spPr>
        <p:txBody>
          <a:bodyPr/>
          <a:lstStyle/>
          <a:p>
            <a:endParaRPr lang="en-IE"/>
          </a:p>
        </p:txBody>
      </p:sp>
      <p:sp>
        <p:nvSpPr>
          <p:cNvPr id="31" name="Stage 2 Badge"/>
          <p:cNvSpPr/>
          <p:nvPr/>
        </p:nvSpPr>
        <p:spPr>
          <a:xfrm>
            <a:off x="4309800" y="1360000"/>
            <a:ext cx="524000" cy="524000"/>
          </a:xfrm>
          <a:prstGeom prst="ellipse">
            <a:avLst/>
          </a:prstGeom>
          <a:solidFill>
            <a:srgbClr val="1B4F8A"/>
          </a:solidFill>
          <a:ln/>
        </p:spPr>
        <p:txBody>
          <a:bodyPr wrap="square" rtlCol="0" anchor="ctr"/>
          <a:lstStyle/>
          <a:p>
            <a:pPr marL="0" indent="0" algn="ctr">
              <a:buNone/>
            </a:pPr>
            <a:r>
              <a:rPr lang="en-US" sz="2000" b="1">
                <a:solidFill>
                  <a:srgbClr val="FFFFFF"/>
                </a:solidFill>
                <a:latin typeface="Calibri" pitchFamily="34" charset="0"/>
              </a:rPr>
              <a:t>2</a:t>
            </a:r>
            <a:endParaRPr lang="en-US" sz="2000" b="1">
              <a:solidFill>
                <a:srgbClr val="FFFFFF"/>
              </a:solidFill>
            </a:endParaRPr>
          </a:p>
        </p:txBody>
      </p:sp>
      <p:sp>
        <p:nvSpPr>
          <p:cNvPr id="32" name="Stage 2 Title"/>
          <p:cNvSpPr txBox="1"/>
          <p:nvPr/>
        </p:nvSpPr>
        <p:spPr>
          <a:xfrm>
            <a:off x="3267200" y="1980000"/>
            <a:ext cx="2609600" cy="300000"/>
          </a:xfrm>
          <a:prstGeom prst="rect">
            <a:avLst/>
          </a:prstGeom>
          <a:noFill/>
        </p:spPr>
        <p:txBody>
          <a:bodyPr wrap="square" rtlCol="0" anchor="ctr"/>
          <a:lstStyle/>
          <a:p>
            <a:pPr marL="0" indent="0" algn="ctr">
              <a:buNone/>
            </a:pPr>
            <a:r>
              <a:rPr lang="en-US" sz="1350" b="1">
                <a:solidFill>
                  <a:srgbClr val="1B4F8A"/>
                </a:solidFill>
                <a:latin typeface="Calibri" pitchFamily="34" charset="0"/>
              </a:rPr>
              <a:t>Committee Stage</a:t>
            </a:r>
            <a:endParaRPr lang="en-US" sz="1350" b="1">
              <a:solidFill>
                <a:srgbClr val="1B4F8A"/>
              </a:solidFill>
            </a:endParaRPr>
          </a:p>
        </p:txBody>
      </p:sp>
      <p:sp>
        <p:nvSpPr>
          <p:cNvPr id="33" name="Stage 2 Body"/>
          <p:cNvSpPr txBox="1"/>
          <p:nvPr/>
        </p:nvSpPr>
        <p:spPr>
          <a:xfrm>
            <a:off x="3447200" y="2320000"/>
            <a:ext cx="2249600" cy="1320000"/>
          </a:xfrm>
          <a:prstGeom prst="rect">
            <a:avLst/>
          </a:prstGeom>
          <a:noFill/>
        </p:spPr>
        <p:txBody>
          <a:bodyPr wrap="square" rtlCol="0" anchor="t">
            <a:normAutofit/>
          </a:bodyPr>
          <a:lstStyle/>
          <a:p>
            <a:pPr marL="0" indent="0" algn="ctr">
              <a:buNone/>
            </a:pPr>
            <a:r>
              <a:rPr lang="en-US" sz="1050">
                <a:solidFill>
                  <a:srgbClr val="445566"/>
                </a:solidFill>
                <a:latin typeface="Calibri" pitchFamily="34" charset="0"/>
              </a:rPr>
              <a:t>If the bill passes the second reading, it is scrutinised in detail by a parliamentary committee.</a:t>
            </a:r>
          </a:p>
        </p:txBody>
      </p:sp>
      <p:sp>
        <p:nvSpPr>
          <p:cNvPr id="40" name="Stage 3 Card">
            <a:extLst>
              <a:ext uri="{C183D7F6-B498-43B3-948B-1728B52AA6E4}">
                <adec:decorative xmlns:adec="http://schemas.microsoft.com/office/drawing/2017/decorative" val="1"/>
              </a:ext>
            </a:extLst>
          </p:cNvPr>
          <p:cNvSpPr/>
          <p:nvPr/>
        </p:nvSpPr>
        <p:spPr>
          <a:xfrm>
            <a:off x="6077200" y="1160000"/>
            <a:ext cx="2609600" cy="2560000"/>
          </a:xfrm>
          <a:prstGeom prst="roundRect">
            <a:avLst>
              <a:gd name="adj" fmla="val 5000"/>
            </a:avLst>
          </a:prstGeom>
          <a:solidFill>
            <a:srgbClr val="EAF1F8"/>
          </a:solidFill>
          <a:ln w="12700">
            <a:solidFill>
              <a:srgbClr val="CBD8E6"/>
            </a:solidFill>
            <a:prstDash val="solid"/>
          </a:ln>
        </p:spPr>
        <p:txBody>
          <a:bodyPr/>
          <a:lstStyle/>
          <a:p>
            <a:endParaRPr lang="en-IE"/>
          </a:p>
        </p:txBody>
      </p:sp>
      <p:sp>
        <p:nvSpPr>
          <p:cNvPr id="41" name="Stage 3 Badge"/>
          <p:cNvSpPr/>
          <p:nvPr/>
        </p:nvSpPr>
        <p:spPr>
          <a:xfrm>
            <a:off x="7119800" y="1360000"/>
            <a:ext cx="524000" cy="524000"/>
          </a:xfrm>
          <a:prstGeom prst="ellipse">
            <a:avLst/>
          </a:prstGeom>
          <a:solidFill>
            <a:srgbClr val="E8A020"/>
          </a:solidFill>
          <a:ln/>
        </p:spPr>
        <p:txBody>
          <a:bodyPr wrap="square" rtlCol="0" anchor="ctr"/>
          <a:lstStyle/>
          <a:p>
            <a:pPr marL="0" indent="0" algn="ctr">
              <a:buNone/>
            </a:pPr>
            <a:r>
              <a:rPr lang="en-US" sz="2000" b="1">
                <a:solidFill>
                  <a:srgbClr val="FFFFFF"/>
                </a:solidFill>
                <a:latin typeface="Calibri" pitchFamily="34" charset="0"/>
              </a:rPr>
              <a:t>3</a:t>
            </a:r>
            <a:endParaRPr lang="en-US" sz="2000" b="1">
              <a:solidFill>
                <a:srgbClr val="FFFFFF"/>
              </a:solidFill>
            </a:endParaRPr>
          </a:p>
        </p:txBody>
      </p:sp>
      <p:sp>
        <p:nvSpPr>
          <p:cNvPr id="42" name="Stage 3 Title"/>
          <p:cNvSpPr txBox="1"/>
          <p:nvPr/>
        </p:nvSpPr>
        <p:spPr>
          <a:xfrm>
            <a:off x="6077200" y="1980000"/>
            <a:ext cx="2609600" cy="300000"/>
          </a:xfrm>
          <a:prstGeom prst="rect">
            <a:avLst/>
          </a:prstGeom>
          <a:noFill/>
        </p:spPr>
        <p:txBody>
          <a:bodyPr wrap="square" rtlCol="0" anchor="ctr"/>
          <a:lstStyle/>
          <a:p>
            <a:pPr marL="0" indent="0" algn="ctr">
              <a:buNone/>
            </a:pPr>
            <a:r>
              <a:rPr lang="en-US" sz="1350" b="1">
                <a:solidFill>
                  <a:srgbClr val="1B4F8A"/>
                </a:solidFill>
                <a:latin typeface="Calibri" pitchFamily="34" charset="0"/>
              </a:rPr>
              <a:t>Final Vote &amp; Law</a:t>
            </a:r>
            <a:endParaRPr lang="en-US" sz="1350" b="1">
              <a:solidFill>
                <a:srgbClr val="1B4F8A"/>
              </a:solidFill>
            </a:endParaRPr>
          </a:p>
        </p:txBody>
      </p:sp>
      <p:sp>
        <p:nvSpPr>
          <p:cNvPr id="43" name="Stage 3 Body"/>
          <p:cNvSpPr txBox="1"/>
          <p:nvPr/>
        </p:nvSpPr>
        <p:spPr>
          <a:xfrm>
            <a:off x="6257200" y="2320000"/>
            <a:ext cx="2249600" cy="1320000"/>
          </a:xfrm>
          <a:prstGeom prst="rect">
            <a:avLst/>
          </a:prstGeom>
          <a:noFill/>
        </p:spPr>
        <p:txBody>
          <a:bodyPr wrap="square" rtlCol="0" anchor="t">
            <a:normAutofit/>
          </a:bodyPr>
          <a:lstStyle/>
          <a:p>
            <a:pPr marL="0" indent="0" algn="ctr">
              <a:buNone/>
            </a:pPr>
            <a:r>
              <a:rPr lang="en-US" sz="1050">
                <a:solidFill>
                  <a:srgbClr val="445566"/>
                </a:solidFill>
                <a:latin typeface="Calibri" pitchFamily="34" charset="0"/>
              </a:rPr>
              <a:t>The bill then faces a final vote before being (hopefully) passed into law.</a:t>
            </a:r>
          </a:p>
        </p:txBody>
      </p:sp>
      <p:sp>
        <p:nvSpPr>
          <p:cNvPr id="50" name="Timeline Banner">
            <a:extLst>
              <a:ext uri="{C183D7F6-B498-43B3-948B-1728B52AA6E4}">
                <adec:decorative xmlns:adec="http://schemas.microsoft.com/office/drawing/2017/decorative" val="1"/>
              </a:ext>
            </a:extLst>
          </p:cNvPr>
          <p:cNvSpPr/>
          <p:nvPr/>
        </p:nvSpPr>
        <p:spPr>
          <a:xfrm>
            <a:off x="457200" y="3900000"/>
            <a:ext cx="8229600" cy="640000"/>
          </a:xfrm>
          <a:prstGeom prst="roundRect">
            <a:avLst>
              <a:gd name="adj" fmla="val 12000"/>
            </a:avLst>
          </a:prstGeom>
          <a:solidFill>
            <a:srgbClr val="1B4F8A"/>
          </a:solidFill>
          <a:ln/>
        </p:spPr>
        <p:txBody>
          <a:bodyPr/>
          <a:lstStyle/>
          <a:p>
            <a:endParaRPr lang="en-IE"/>
          </a:p>
        </p:txBody>
      </p:sp>
      <p:sp>
        <p:nvSpPr>
          <p:cNvPr id="51" name="Timeline Text"/>
          <p:cNvSpPr txBox="1"/>
          <p:nvPr/>
        </p:nvSpPr>
        <p:spPr>
          <a:xfrm>
            <a:off x="757200" y="3900000"/>
            <a:ext cx="7629600" cy="640000"/>
          </a:xfrm>
          <a:prstGeom prst="rect">
            <a:avLst/>
          </a:prstGeom>
          <a:noFill/>
        </p:spPr>
        <p:txBody>
          <a:bodyPr wrap="square" rtlCol="0" anchor="ctr"/>
          <a:lstStyle/>
          <a:p>
            <a:pPr marL="0" indent="0" algn="l">
              <a:buNone/>
            </a:pPr>
            <a:r>
              <a:rPr lang="en-US" sz="1100" b="1" spc="200" dirty="0">
                <a:solidFill>
                  <a:srgbClr val="E8A020"/>
                </a:solidFill>
                <a:latin typeface="Calibri" pitchFamily="34" charset="0"/>
              </a:rPr>
              <a:t>ESTIMATED TIMELINE  </a:t>
            </a:r>
            <a:r>
              <a:rPr lang="en-US" sz="1400" b="1" dirty="0">
                <a:solidFill>
                  <a:srgbClr val="FFFFFF"/>
                </a:solidFill>
                <a:latin typeface="Calibri" pitchFamily="34" charset="0"/>
              </a:rPr>
              <a:t>Around 6 months from now (hopefully). But we need your help.</a:t>
            </a:r>
            <a:endParaRPr lang="en-US" sz="1400" b="1" dirty="0">
              <a:solidFill>
                <a:srgbClr val="FFFFFF"/>
              </a:solidFill>
            </a:endParaRPr>
          </a:p>
        </p:txBody>
      </p:sp>
      <p:sp>
        <p:nvSpPr>
          <p:cNvPr id="5" name="Bottom Divider">
            <a:extLst>
              <a:ext uri="{C183D7F6-B498-43B3-948B-1728B52AA6E4}">
                <adec:decorative xmlns:adec="http://schemas.microsoft.com/office/drawing/2017/decorative" val="1"/>
              </a:ext>
            </a:extLst>
          </p:cNvPr>
          <p:cNvSpPr/>
          <p:nvPr/>
        </p:nvSpPr>
        <p:spPr>
          <a:xfrm>
            <a:off x="457200" y="4864608"/>
            <a:ext cx="8229600" cy="0"/>
          </a:xfrm>
          <a:prstGeom prst="line">
            <a:avLst/>
          </a:prstGeom>
          <a:noFill/>
          <a:ln w="12700">
            <a:solidFill>
              <a:srgbClr val="E8EDF4"/>
            </a:solidFill>
            <a:prstDash val="solid"/>
          </a:ln>
        </p:spPr>
        <p:txBody>
          <a:bodyPr/>
          <a:lstStyle/>
          <a:p>
            <a:endParaRPr lang="en-IE"/>
          </a:p>
        </p:txBody>
      </p:sp>
    </p:spTree>
    <p:extLst>
      <p:ext uri="{BB962C8B-B14F-4D97-AF65-F5344CB8AC3E}">
        <p14:creationId xmlns:p14="http://schemas.microsoft.com/office/powerpoint/2010/main" val="2991304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36611-4CDC-0B53-60DA-CCE91D8FD861}"/>
            </a:ext>
          </a:extLst>
        </p:cNvPr>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4" name="Text 1"/>
          <p:cNvSpPr/>
          <p:nvPr/>
        </p:nvSpPr>
        <p:spPr>
          <a:xfrm>
            <a:off x="457200" y="146304"/>
            <a:ext cx="8229600" cy="621792"/>
          </a:xfrm>
          <a:prstGeom prst="rect">
            <a:avLst/>
          </a:prstGeom>
          <a:noFill/>
          <a:ln/>
        </p:spPr>
        <p:txBody>
          <a:bodyPr wrap="square" rtlCol="0" anchor="ctr"/>
          <a:lstStyle/>
          <a:p>
            <a:pPr marL="0" indent="0" algn="l">
              <a:buNone/>
            </a:pPr>
            <a:r>
              <a:rPr lang="en-US" sz="2400" b="1" dirty="0">
                <a:solidFill>
                  <a:srgbClr val="1A2433"/>
                </a:solidFill>
                <a:latin typeface="Calibri" pitchFamily="34" charset="0"/>
                <a:ea typeface="Calibri" pitchFamily="34" charset="-122"/>
                <a:cs typeface="Calibri" pitchFamily="34" charset="-120"/>
              </a:rPr>
              <a:t>Why this is important for Ireland Inc.</a:t>
            </a:r>
            <a:endParaRPr lang="en-US" sz="2400" dirty="0"/>
          </a:p>
        </p:txBody>
      </p:sp>
      <p:sp>
        <p:nvSpPr>
          <p:cNvPr id="20" name="Stat Card">
            <a:extLst>
              <a:ext uri="{C183D7F6-B498-43B3-948B-1728B52AA6E4}">
                <adec:decorative xmlns:adec="http://schemas.microsoft.com/office/drawing/2017/decorative" val="1"/>
              </a:ext>
            </a:extLst>
          </p:cNvPr>
          <p:cNvSpPr/>
          <p:nvPr/>
        </p:nvSpPr>
        <p:spPr>
          <a:xfrm>
            <a:off x="6543000" y="900000"/>
            <a:ext cx="2143800" cy="1520000"/>
          </a:xfrm>
          <a:prstGeom prst="rect">
            <a:avLst/>
          </a:prstGeom>
          <a:solidFill>
            <a:srgbClr val="1B4F8A"/>
          </a:solidFill>
          <a:ln>
            <a:noFill/>
          </a:ln>
          <a:effectLst>
            <a:outerShdw blurRad="101600" dist="38100" dir="8100000" algn="bl" rotWithShape="0">
              <a:srgbClr val="000000">
                <a:alpha val="18000"/>
              </a:srgbClr>
            </a:outerShdw>
          </a:effectLst>
        </p:spPr>
        <p:txBody>
          <a:bodyPr/>
          <a:lstStyle/>
          <a:p>
            <a:endParaRPr lang="en-IE"/>
          </a:p>
        </p:txBody>
      </p:sp>
      <p:sp>
        <p:nvSpPr>
          <p:cNvPr id="21" name="Stat Number"/>
          <p:cNvSpPr/>
          <p:nvPr/>
        </p:nvSpPr>
        <p:spPr>
          <a:xfrm>
            <a:off x="6693000" y="960000"/>
            <a:ext cx="1843800" cy="62000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€3bn</a:t>
            </a:r>
            <a:endParaRPr lang="en-US" sz="3600" dirty="0"/>
          </a:p>
        </p:txBody>
      </p:sp>
      <p:sp>
        <p:nvSpPr>
          <p:cNvPr id="22" name="Stat Caption"/>
          <p:cNvSpPr/>
          <p:nvPr/>
        </p:nvSpPr>
        <p:spPr>
          <a:xfrm>
            <a:off x="6693000" y="1560000"/>
            <a:ext cx="1843800" cy="800000"/>
          </a:xfrm>
          <a:prstGeom prst="rect">
            <a:avLst/>
          </a:prstGeom>
          <a:noFill/>
          <a:ln/>
        </p:spPr>
        <p:txBody>
          <a:bodyPr wrap="square" rtlCol="0" anchor="t"/>
          <a:lstStyle/>
          <a:p>
            <a:pPr marL="0" indent="0" algn="l">
              <a:buNone/>
            </a:pPr>
            <a:r>
              <a:rPr lang="en-US" sz="1050">
                <a:solidFill>
                  <a:srgbClr val="D6E1F0"/>
                </a:solidFill>
                <a:latin typeface="Calibri" pitchFamily="34" charset="0"/>
                <a:ea typeface="Calibri" pitchFamily="34" charset="-122"/>
                <a:cs typeface="Calibri" pitchFamily="34" charset="-120"/>
              </a:rPr>
              <a:t>per year — conservative value to the Irish economy</a:t>
            </a:r>
            <a:endParaRPr lang="en-US" sz="1050"/>
          </a:p>
        </p:txBody>
      </p:sp>
      <p:sp>
        <p:nvSpPr>
          <p:cNvPr id="10" name="Source Eyebrow"/>
          <p:cNvSpPr/>
          <p:nvPr/>
        </p:nvSpPr>
        <p:spPr>
          <a:xfrm>
            <a:off x="457200" y="820000"/>
            <a:ext cx="5800000" cy="230000"/>
          </a:xfrm>
          <a:prstGeom prst="rect">
            <a:avLst/>
          </a:prstGeom>
          <a:noFill/>
          <a:ln/>
        </p:spPr>
        <p:txBody>
          <a:bodyPr wrap="square" rtlCol="0" anchor="ctr"/>
          <a:lstStyle/>
          <a:p>
            <a:pPr marL="0" indent="0" algn="l">
              <a:buNone/>
            </a:pPr>
            <a:r>
              <a:rPr lang="en-US" sz="1000" b="1" spc="120" dirty="0">
                <a:solidFill>
                  <a:srgbClr val="0563C1"/>
                </a:solidFill>
                <a:latin typeface="Calibri" pitchFamily="34" charset="0"/>
                <a:ea typeface="Calibri" pitchFamily="34" charset="-122"/>
                <a:cs typeface="Calibri" pitchFamily="34" charset="-120"/>
              </a:rPr>
              <a:t>EIRGRID TRANSMISSION DEVELOPMENT PLAN 2012–2022</a:t>
            </a:r>
            <a:endParaRPr lang="en-US" sz="1000" dirty="0">
              <a:solidFill>
                <a:srgbClr val="0563C1"/>
              </a:solidFill>
            </a:endParaRPr>
          </a:p>
        </p:txBody>
      </p:sp>
      <p:sp>
        <p:nvSpPr>
          <p:cNvPr id="11" name="Quote Accent">
            <a:extLst>
              <a:ext uri="{C183D7F6-B498-43B3-948B-1728B52AA6E4}">
                <adec:decorative xmlns:adec="http://schemas.microsoft.com/office/drawing/2017/decorative" val="1"/>
              </a:ext>
            </a:extLst>
          </p:cNvPr>
          <p:cNvSpPr/>
          <p:nvPr/>
        </p:nvSpPr>
        <p:spPr>
          <a:xfrm>
            <a:off x="457200" y="1120000"/>
            <a:ext cx="54000" cy="560000"/>
          </a:xfrm>
          <a:prstGeom prst="rect">
            <a:avLst/>
          </a:prstGeom>
          <a:solidFill>
            <a:srgbClr val="E8A020"/>
          </a:solidFill>
          <a:ln>
            <a:noFill/>
          </a:ln>
        </p:spPr>
        <p:txBody>
          <a:bodyPr/>
          <a:lstStyle/>
          <a:p>
            <a:endParaRPr lang="en-IE"/>
          </a:p>
        </p:txBody>
      </p:sp>
      <p:sp>
        <p:nvSpPr>
          <p:cNvPr id="12" name="Quote Text"/>
          <p:cNvSpPr/>
          <p:nvPr/>
        </p:nvSpPr>
        <p:spPr>
          <a:xfrm>
            <a:off x="640000" y="1090000"/>
            <a:ext cx="5620000" cy="620000"/>
          </a:xfrm>
          <a:prstGeom prst="rect">
            <a:avLst/>
          </a:prstGeom>
          <a:noFill/>
          <a:ln/>
        </p:spPr>
        <p:txBody>
          <a:bodyPr wrap="square" rtlCol="0" anchor="ctr"/>
          <a:lstStyle/>
          <a:p>
            <a:pPr marL="0" indent="0" algn="l">
              <a:buNone/>
            </a:pPr>
            <a:r>
              <a:rPr lang="en-US" sz="1300" i="1" dirty="0">
                <a:solidFill>
                  <a:srgbClr val="1A2433"/>
                </a:solidFill>
                <a:latin typeface="Calibri" pitchFamily="34" charset="0"/>
                <a:ea typeface="Calibri" pitchFamily="34" charset="-122"/>
                <a:cs typeface="Calibri" pitchFamily="34" charset="-120"/>
              </a:rPr>
              <a:t>“There is a further 13.3 GW of wind generation and 9.5 GW of other types of generation in the applications queue.”</a:t>
            </a:r>
            <a:endParaRPr lang="en-US" sz="1300" i="1" dirty="0"/>
          </a:p>
        </p:txBody>
      </p:sp>
      <p:sp>
        <p:nvSpPr>
          <p:cNvPr id="13" name="Context Para"/>
          <p:cNvSpPr/>
          <p:nvPr/>
        </p:nvSpPr>
        <p:spPr>
          <a:xfrm>
            <a:off x="457200" y="1780000"/>
            <a:ext cx="5843000" cy="1520000"/>
          </a:xfrm>
          <a:prstGeom prst="rect">
            <a:avLst/>
          </a:prstGeom>
          <a:noFill/>
          <a:ln/>
        </p:spPr>
        <p:txBody>
          <a:bodyPr wrap="square" rtlCol="0" anchor="t"/>
          <a:lstStyle/>
          <a:p>
            <a:pPr marL="0" indent="0" algn="l">
              <a:buNone/>
            </a:pPr>
            <a:r>
              <a:rPr lang="en-US" sz="1150" b="1" i="1" dirty="0">
                <a:solidFill>
                  <a:srgbClr val="445566"/>
                </a:solidFill>
                <a:latin typeface="Calibri" pitchFamily="34" charset="0"/>
                <a:ea typeface="Calibri" pitchFamily="34" charset="-122"/>
                <a:cs typeface="Calibri" pitchFamily="34" charset="-120"/>
              </a:rPr>
              <a:t>This is a 2012 figure taken from an </a:t>
            </a:r>
            <a:r>
              <a:rPr lang="en-US" sz="1150" b="1" i="1" dirty="0" err="1">
                <a:solidFill>
                  <a:srgbClr val="445566"/>
                </a:solidFill>
                <a:latin typeface="Calibri" pitchFamily="34" charset="0"/>
                <a:ea typeface="Calibri" pitchFamily="34" charset="-122"/>
                <a:cs typeface="Calibri" pitchFamily="34" charset="-120"/>
              </a:rPr>
              <a:t>Eirgrid</a:t>
            </a:r>
            <a:r>
              <a:rPr lang="en-US" sz="1150" b="1" i="1" dirty="0">
                <a:solidFill>
                  <a:srgbClr val="445566"/>
                </a:solidFill>
                <a:latin typeface="Calibri" pitchFamily="34" charset="0"/>
                <a:ea typeface="Calibri" pitchFamily="34" charset="-122"/>
                <a:cs typeface="Calibri" pitchFamily="34" charset="-120"/>
              </a:rPr>
              <a:t> report footnote </a:t>
            </a:r>
            <a:r>
              <a:rPr lang="en-US" sz="1150" dirty="0">
                <a:solidFill>
                  <a:srgbClr val="445566"/>
                </a:solidFill>
                <a:latin typeface="Calibri" pitchFamily="34" charset="0"/>
                <a:ea typeface="Calibri" pitchFamily="34" charset="-122"/>
                <a:cs typeface="Calibri" pitchFamily="34" charset="-120"/>
              </a:rPr>
              <a:t>and the last published figure we could find</a:t>
            </a:r>
            <a:r>
              <a:rPr lang="en-US" sz="1150" b="1" i="1" dirty="0">
                <a:solidFill>
                  <a:srgbClr val="445566"/>
                </a:solidFill>
                <a:latin typeface="Calibri" pitchFamily="34" charset="0"/>
                <a:ea typeface="Calibri" pitchFamily="34" charset="-122"/>
                <a:cs typeface="Calibri" pitchFamily="34" charset="-120"/>
              </a:rPr>
              <a:t>.  </a:t>
            </a:r>
            <a:r>
              <a:rPr lang="en-US" sz="1150" dirty="0">
                <a:solidFill>
                  <a:srgbClr val="445566"/>
                </a:solidFill>
                <a:latin typeface="Calibri" pitchFamily="34" charset="0"/>
                <a:ea typeface="Calibri" pitchFamily="34" charset="-122"/>
                <a:cs typeface="Calibri" pitchFamily="34" charset="-120"/>
              </a:rPr>
              <a:t>Considering the cost reductions in Wind, Solar and Batteries in the interim, 20 GW would be the very minimum frustrated connection demand.  Given that the entire grid is only 10GW (€7 billion per year),  ESB Networks cannot remotely cope with this level of demand. Assuming these projects (or equivalents) are built using private wires, and the capacity factor averages 25% (rough figures between solar &amp; wind), we are looking at a conservative value to the Irish economy of </a:t>
            </a:r>
            <a:r>
              <a:rPr lang="en-US" sz="1150" b="1" dirty="0">
                <a:solidFill>
                  <a:srgbClr val="1B4F8A"/>
                </a:solidFill>
                <a:latin typeface="Calibri" pitchFamily="34" charset="0"/>
                <a:ea typeface="Calibri" pitchFamily="34" charset="-122"/>
                <a:cs typeface="Calibri" pitchFamily="34" charset="-120"/>
              </a:rPr>
              <a:t>€3 billion per year</a:t>
            </a:r>
            <a:r>
              <a:rPr lang="en-US" sz="1150" dirty="0">
                <a:solidFill>
                  <a:srgbClr val="445566"/>
                </a:solidFill>
                <a:latin typeface="Calibri" pitchFamily="34" charset="0"/>
                <a:ea typeface="Calibri" pitchFamily="34" charset="-122"/>
                <a:cs typeface="Calibri" pitchFamily="34" charset="-120"/>
              </a:rPr>
              <a:t>. With the side benefit of significant reductions of fossil fuel imports. </a:t>
            </a:r>
            <a:endParaRPr lang="en-US" sz="1150" dirty="0"/>
          </a:p>
        </p:txBody>
      </p:sp>
      <p:sp>
        <p:nvSpPr>
          <p:cNvPr id="15" name="Examples Accent">
            <a:extLst>
              <a:ext uri="{C183D7F6-B498-43B3-948B-1728B52AA6E4}">
                <adec:decorative xmlns:adec="http://schemas.microsoft.com/office/drawing/2017/decorative" val="1"/>
              </a:ext>
            </a:extLst>
          </p:cNvPr>
          <p:cNvSpPr/>
          <p:nvPr/>
        </p:nvSpPr>
        <p:spPr>
          <a:xfrm>
            <a:off x="457200" y="3440000"/>
            <a:ext cx="54000" cy="300000"/>
          </a:xfrm>
          <a:prstGeom prst="rect">
            <a:avLst/>
          </a:prstGeom>
          <a:solidFill>
            <a:srgbClr val="1E8A4C"/>
          </a:solidFill>
          <a:ln>
            <a:noFill/>
          </a:ln>
        </p:spPr>
        <p:txBody>
          <a:bodyPr/>
          <a:lstStyle/>
          <a:p>
            <a:endParaRPr lang="en-IE"/>
          </a:p>
        </p:txBody>
      </p:sp>
      <p:sp>
        <p:nvSpPr>
          <p:cNvPr id="16" name="Examples Heading"/>
          <p:cNvSpPr/>
          <p:nvPr/>
        </p:nvSpPr>
        <p:spPr>
          <a:xfrm>
            <a:off x="640000" y="3420000"/>
            <a:ext cx="4000000" cy="320000"/>
          </a:xfrm>
          <a:prstGeom prst="rect">
            <a:avLst/>
          </a:prstGeom>
          <a:noFill/>
          <a:ln/>
        </p:spPr>
        <p:txBody>
          <a:bodyPr wrap="square" rtlCol="0" anchor="ctr"/>
          <a:lstStyle/>
          <a:p>
            <a:pPr marL="0" indent="0" algn="l">
              <a:buNone/>
            </a:pPr>
            <a:r>
              <a:rPr lang="en-US" sz="1400" b="1" dirty="0">
                <a:solidFill>
                  <a:srgbClr val="1B4F8A"/>
                </a:solidFill>
                <a:latin typeface="Calibri" pitchFamily="34" charset="0"/>
                <a:ea typeface="Calibri" pitchFamily="34" charset="-122"/>
                <a:cs typeface="Calibri" pitchFamily="34" charset="-120"/>
              </a:rPr>
              <a:t>Benefits include</a:t>
            </a:r>
            <a:endParaRPr lang="en-US" sz="1400" dirty="0">
              <a:solidFill>
                <a:srgbClr val="1B4F8A"/>
              </a:solidFill>
            </a:endParaRPr>
          </a:p>
        </p:txBody>
      </p:sp>
      <p:sp>
        <p:nvSpPr>
          <p:cNvPr id="17" name="Examples Left"/>
          <p:cNvSpPr/>
          <p:nvPr/>
        </p:nvSpPr>
        <p:spPr>
          <a:xfrm>
            <a:off x="457200" y="3820000"/>
            <a:ext cx="4050000" cy="1300000"/>
          </a:xfrm>
          <a:prstGeom prst="rect">
            <a:avLst/>
          </a:prstGeom>
          <a:noFill/>
          <a:ln/>
        </p:spPr>
        <p:txBody>
          <a:bodyPr wrap="square" rtlCol="0" anchor="t"/>
          <a:lstStyle/>
          <a:p>
            <a:pPr marL="205740" indent="-205740" algn="l">
              <a:spcAft>
                <a:spcPts val="700"/>
              </a:spcAft>
              <a:buFont typeface="Arial" panose="020B0604020202020204" pitchFamily="34" charset="0"/>
              <a:buChar char="•"/>
            </a:pPr>
            <a:r>
              <a:rPr lang="en-US" sz="1100" dirty="0">
                <a:solidFill>
                  <a:srgbClr val="445566"/>
                </a:solidFill>
                <a:latin typeface="Calibri" pitchFamily="34" charset="0"/>
                <a:ea typeface="Calibri" pitchFamily="34" charset="-122"/>
                <a:cs typeface="Calibri" pitchFamily="34" charset="-120"/>
              </a:rPr>
              <a:t>Removes a roadblock to building out </a:t>
            </a:r>
            <a:r>
              <a:rPr lang="en-US" sz="1100" b="1" dirty="0">
                <a:solidFill>
                  <a:srgbClr val="445566"/>
                </a:solidFill>
                <a:latin typeface="Calibri" pitchFamily="34" charset="0"/>
                <a:ea typeface="Calibri" pitchFamily="34" charset="-122"/>
                <a:cs typeface="Calibri" pitchFamily="34" charset="-120"/>
              </a:rPr>
              <a:t>many thousands</a:t>
            </a:r>
            <a:r>
              <a:rPr lang="en-US" sz="1100" dirty="0">
                <a:solidFill>
                  <a:srgbClr val="445566"/>
                </a:solidFill>
                <a:latin typeface="Calibri" pitchFamily="34" charset="0"/>
                <a:ea typeface="Calibri" pitchFamily="34" charset="-122"/>
                <a:cs typeface="Calibri" pitchFamily="34" charset="-120"/>
              </a:rPr>
              <a:t> of small renewable projects.</a:t>
            </a:r>
          </a:p>
          <a:p>
            <a:pPr marL="205740" indent="-205740" algn="l">
              <a:spcAft>
                <a:spcPts val="700"/>
              </a:spcAft>
              <a:buFont typeface="Arial" panose="020B0604020202020204" pitchFamily="34" charset="0"/>
              <a:buChar char="•"/>
            </a:pPr>
            <a:r>
              <a:rPr lang="en-US" sz="1100" dirty="0">
                <a:solidFill>
                  <a:srgbClr val="445566"/>
                </a:solidFill>
                <a:latin typeface="Calibri" pitchFamily="34" charset="0"/>
                <a:ea typeface="Calibri" pitchFamily="34" charset="-122"/>
                <a:cs typeface="Calibri" pitchFamily="34" charset="-120"/>
              </a:rPr>
              <a:t>Facilities with excess solar generation can sell power directly to third parties.</a:t>
            </a:r>
          </a:p>
          <a:p>
            <a:pPr marL="205740" indent="-205740" algn="l">
              <a:spcAft>
                <a:spcPts val="700"/>
              </a:spcAft>
              <a:buFont typeface="Arial" panose="020B0604020202020204" pitchFamily="34" charset="0"/>
              <a:buChar char="•"/>
            </a:pPr>
            <a:r>
              <a:rPr lang="en-US" sz="1100" dirty="0">
                <a:solidFill>
                  <a:srgbClr val="445566"/>
                </a:solidFill>
                <a:latin typeface="Calibri" pitchFamily="34" charset="0"/>
                <a:ea typeface="Calibri" pitchFamily="34" charset="-122"/>
                <a:cs typeface="Calibri" pitchFamily="34" charset="-120"/>
              </a:rPr>
              <a:t>Apartment blocks and estates can </a:t>
            </a:r>
            <a:r>
              <a:rPr lang="en-US" sz="1100" dirty="0" err="1">
                <a:solidFill>
                  <a:srgbClr val="445566"/>
                </a:solidFill>
                <a:latin typeface="Calibri" pitchFamily="34" charset="0"/>
                <a:ea typeface="Calibri" pitchFamily="34" charset="-122"/>
                <a:cs typeface="Calibri" pitchFamily="34" charset="-120"/>
              </a:rPr>
              <a:t>energise</a:t>
            </a:r>
            <a:r>
              <a:rPr lang="en-US" sz="1100" dirty="0">
                <a:solidFill>
                  <a:srgbClr val="445566"/>
                </a:solidFill>
                <a:latin typeface="Calibri" pitchFamily="34" charset="0"/>
                <a:ea typeface="Calibri" pitchFamily="34" charset="-122"/>
                <a:cs typeface="Calibri" pitchFamily="34" charset="-120"/>
              </a:rPr>
              <a:t> while awaiting a grid connection.</a:t>
            </a:r>
          </a:p>
        </p:txBody>
      </p:sp>
      <p:sp>
        <p:nvSpPr>
          <p:cNvPr id="18" name="Examples Right"/>
          <p:cNvSpPr/>
          <p:nvPr/>
        </p:nvSpPr>
        <p:spPr>
          <a:xfrm>
            <a:off x="4650000" y="3820000"/>
            <a:ext cx="4036800" cy="1300000"/>
          </a:xfrm>
          <a:prstGeom prst="rect">
            <a:avLst/>
          </a:prstGeom>
          <a:noFill/>
          <a:ln/>
        </p:spPr>
        <p:txBody>
          <a:bodyPr wrap="square" rtlCol="0" anchor="t"/>
          <a:lstStyle/>
          <a:p>
            <a:pPr marL="205740" indent="-205740" algn="l">
              <a:spcAft>
                <a:spcPts val="700"/>
              </a:spcAft>
              <a:buFont typeface="Arial" panose="020B0604020202020204" pitchFamily="34" charset="0"/>
              <a:buChar char="•"/>
            </a:pPr>
            <a:r>
              <a:rPr lang="en-US" sz="1100" dirty="0">
                <a:solidFill>
                  <a:srgbClr val="445566"/>
                </a:solidFill>
                <a:latin typeface="Calibri" pitchFamily="34" charset="0"/>
                <a:ea typeface="Calibri" pitchFamily="34" charset="-122"/>
                <a:cs typeface="Calibri" pitchFamily="34" charset="-120"/>
              </a:rPr>
              <a:t>Simplifies building Part L compliance and industry with ISO-50100 certification.</a:t>
            </a:r>
          </a:p>
          <a:p>
            <a:pPr marL="205740" indent="-205740" algn="l">
              <a:spcAft>
                <a:spcPts val="700"/>
              </a:spcAft>
              <a:buFont typeface="Arial" panose="020B0604020202020204" pitchFamily="34" charset="0"/>
              <a:buChar char="•"/>
            </a:pPr>
            <a:r>
              <a:rPr lang="en-US" sz="1100" dirty="0">
                <a:solidFill>
                  <a:srgbClr val="445566"/>
                </a:solidFill>
                <a:latin typeface="Calibri" pitchFamily="34" charset="0"/>
                <a:ea typeface="Calibri" pitchFamily="34" charset="-122"/>
                <a:cs typeface="Calibri" pitchFamily="34" charset="-120"/>
              </a:rPr>
              <a:t>Opportunities for renewable developers to connect multiple users in a business park to cheaper power.</a:t>
            </a:r>
          </a:p>
          <a:p>
            <a:pPr marL="205740" indent="-205740" algn="l">
              <a:spcAft>
                <a:spcPts val="700"/>
              </a:spcAft>
              <a:buFont typeface="Arial" panose="020B0604020202020204" pitchFamily="34" charset="0"/>
              <a:buChar char="•"/>
            </a:pPr>
            <a:r>
              <a:rPr lang="en-US" sz="1100" dirty="0">
                <a:solidFill>
                  <a:srgbClr val="445566"/>
                </a:solidFill>
                <a:latin typeface="Calibri" pitchFamily="34" charset="0"/>
                <a:ea typeface="Calibri" pitchFamily="34" charset="-122"/>
                <a:cs typeface="Calibri" pitchFamily="34" charset="-120"/>
              </a:rPr>
              <a:t>Only realistic / timely way to connect offshore wind farms. </a:t>
            </a:r>
          </a:p>
        </p:txBody>
      </p:sp>
    </p:spTree>
    <p:extLst>
      <p:ext uri="{BB962C8B-B14F-4D97-AF65-F5344CB8AC3E}">
        <p14:creationId xmlns:p14="http://schemas.microsoft.com/office/powerpoint/2010/main" val="4139930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E3E0A-C86B-4EF2-AFB0-2C25652D253B}"/>
            </a:ext>
          </a:extLst>
        </p:cNvPr>
        <p:cNvGrpSpPr/>
        <p:nvPr/>
      </p:nvGrpSpPr>
      <p:grpSpPr>
        <a:xfrm>
          <a:off x="0" y="0"/>
          <a:ext cx="0" cy="0"/>
          <a:chOff x="0" y="0"/>
          <a:chExt cx="0" cy="0"/>
        </a:xfrm>
      </p:grpSpPr>
      <p:sp>
        <p:nvSpPr>
          <p:cNvPr id="2" name="Top Bar"/>
          <p:cNvSpPr/>
          <p:nvPr/>
        </p:nvSpPr>
        <p:spPr>
          <a:xfrm>
            <a:off x="0" y="0"/>
            <a:ext cx="9144000" cy="73152"/>
          </a:xfrm>
          <a:prstGeom prst="rect">
            <a:avLst/>
          </a:prstGeom>
          <a:solidFill>
            <a:srgbClr val="1B4F8A"/>
          </a:solidFill>
          <a:ln>
            <a:noFill/>
          </a:ln>
        </p:spPr>
        <p:txBody>
          <a:bodyPr rtlCol="0" anchor="ctr"/>
          <a:lstStyle/>
          <a:p>
            <a:endParaRPr lang="en-US"/>
          </a:p>
        </p:txBody>
      </p:sp>
      <p:sp>
        <p:nvSpPr>
          <p:cNvPr id="4" name="Title"/>
          <p:cNvSpPr txBox="1"/>
          <p:nvPr/>
        </p:nvSpPr>
        <p:spPr>
          <a:xfrm>
            <a:off x="457200" y="300000"/>
            <a:ext cx="8229600" cy="420000"/>
          </a:xfrm>
          <a:prstGeom prst="rect">
            <a:avLst/>
          </a:prstGeom>
          <a:noFill/>
        </p:spPr>
        <p:txBody>
          <a:bodyPr wrap="square" rtlCol="0" anchor="t">
            <a:normAutofit fontScale="92500" lnSpcReduction="10000"/>
          </a:bodyPr>
          <a:lstStyle/>
          <a:p>
            <a:r>
              <a:rPr lang="en-US" sz="2400" b="1" dirty="0">
                <a:solidFill>
                  <a:srgbClr val="1A2433"/>
                </a:solidFill>
                <a:latin typeface="Calibri" panose="020F0502020204030204" pitchFamily="34" charset="0"/>
                <a:cs typeface="Calibri" panose="020F0502020204030204" pitchFamily="34" charset="0"/>
              </a:rPr>
              <a:t>Addressing Concerns</a:t>
            </a:r>
          </a:p>
        </p:txBody>
      </p:sp>
      <p:sp>
        <p:nvSpPr>
          <p:cNvPr id="7" name="Subtitle"/>
          <p:cNvSpPr txBox="1"/>
          <p:nvPr/>
        </p:nvSpPr>
        <p:spPr>
          <a:xfrm>
            <a:off x="457200" y="740000"/>
            <a:ext cx="8229600" cy="330000"/>
          </a:xfrm>
          <a:prstGeom prst="rect">
            <a:avLst/>
          </a:prstGeom>
          <a:noFill/>
        </p:spPr>
        <p:txBody>
          <a:bodyPr wrap="square" rtlCol="0" anchor="t">
            <a:normAutofit/>
          </a:bodyPr>
          <a:lstStyle/>
          <a:p>
            <a:r>
              <a:rPr lang="en-US" sz="1200" dirty="0">
                <a:solidFill>
                  <a:srgbClr val="445566"/>
                </a:solidFill>
                <a:latin typeface="Calibri" panose="020F0502020204030204" pitchFamily="34" charset="0"/>
                <a:cs typeface="Calibri" panose="020F0502020204030204" pitchFamily="34" charset="0"/>
              </a:rPr>
              <a:t>The common objections to the bill — and why each one falls away on closer inspection.</a:t>
            </a:r>
          </a:p>
        </p:txBody>
      </p:sp>
      <p:sp>
        <p:nvSpPr>
          <p:cNvPr id="101" name="Card1"/>
          <p:cNvSpPr/>
          <p:nvPr/>
        </p:nvSpPr>
        <p:spPr>
          <a:xfrm>
            <a:off x="457200" y="115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1" name="Card1 Accent"/>
          <p:cNvSpPr/>
          <p:nvPr/>
        </p:nvSpPr>
        <p:spPr>
          <a:xfrm>
            <a:off x="457200" y="1190000"/>
            <a:ext cx="60000" cy="1100000"/>
          </a:xfrm>
          <a:prstGeom prst="rect">
            <a:avLst/>
          </a:prstGeom>
          <a:solidFill>
            <a:srgbClr val="E8A020"/>
          </a:solidFill>
          <a:ln>
            <a:noFill/>
          </a:ln>
        </p:spPr>
        <p:txBody>
          <a:bodyPr rtlCol="0" anchor="ctr"/>
          <a:lstStyle/>
          <a:p>
            <a:endParaRPr lang="en-US"/>
          </a:p>
        </p:txBody>
      </p:sp>
      <p:sp>
        <p:nvSpPr>
          <p:cNvPr id="301" name="Card1 Text"/>
          <p:cNvSpPr txBox="1"/>
          <p:nvPr/>
        </p:nvSpPr>
        <p:spPr>
          <a:xfrm>
            <a:off x="602166" y="1220000"/>
            <a:ext cx="2358034" cy="1040000"/>
          </a:xfrm>
          <a:prstGeom prst="rect">
            <a:avLst/>
          </a:prstGeom>
          <a:noFill/>
        </p:spPr>
        <p:txBody>
          <a:bodyPr wrap="square" rtlCol="0" anchor="t">
            <a:normAutofit lnSpcReduction="10000"/>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Would this breach EU law?</a:t>
            </a:r>
          </a:p>
          <a:p>
            <a:r>
              <a:rPr lang="en-US" sz="850" b="1" dirty="0">
                <a:solidFill>
                  <a:srgbClr val="0563C1"/>
                </a:solidFill>
                <a:latin typeface="Calibri" panose="020F0502020204030204" pitchFamily="34" charset="0"/>
                <a:cs typeface="Calibri" panose="020F0502020204030204" pitchFamily="34" charset="0"/>
              </a:rPr>
              <a:t>No. </a:t>
            </a:r>
            <a:r>
              <a:rPr lang="en-US" sz="850" dirty="0">
                <a:solidFill>
                  <a:srgbClr val="445566"/>
                </a:solidFill>
                <a:latin typeface="Calibri" panose="020F0502020204030204" pitchFamily="34" charset="0"/>
                <a:cs typeface="Calibri" panose="020F0502020204030204" pitchFamily="34" charset="0"/>
              </a:rPr>
              <a:t>It is a clean straightforward implementation of the EU Directive (EU) 2019/944 which establishes common rules for the internal electricity market, focusing on consumer rights, market integration, and the transition to a sustainable energy system.</a:t>
            </a:r>
          </a:p>
        </p:txBody>
      </p:sp>
      <p:sp>
        <p:nvSpPr>
          <p:cNvPr id="102" name="Card2"/>
          <p:cNvSpPr/>
          <p:nvPr/>
        </p:nvSpPr>
        <p:spPr>
          <a:xfrm>
            <a:off x="3270500" y="115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2" name="Card2 Accent"/>
          <p:cNvSpPr/>
          <p:nvPr/>
        </p:nvSpPr>
        <p:spPr>
          <a:xfrm>
            <a:off x="3270500" y="1190000"/>
            <a:ext cx="60000" cy="1100000"/>
          </a:xfrm>
          <a:prstGeom prst="rect">
            <a:avLst/>
          </a:prstGeom>
          <a:solidFill>
            <a:srgbClr val="E8A020"/>
          </a:solidFill>
          <a:ln>
            <a:noFill/>
          </a:ln>
        </p:spPr>
        <p:txBody>
          <a:bodyPr rtlCol="0" anchor="ctr"/>
          <a:lstStyle/>
          <a:p>
            <a:endParaRPr lang="en-US"/>
          </a:p>
        </p:txBody>
      </p:sp>
      <p:sp>
        <p:nvSpPr>
          <p:cNvPr id="302" name="Card2 Text"/>
          <p:cNvSpPr txBox="1"/>
          <p:nvPr/>
        </p:nvSpPr>
        <p:spPr>
          <a:xfrm>
            <a:off x="3470500" y="1220000"/>
            <a:ext cx="2303000" cy="1040000"/>
          </a:xfrm>
          <a:prstGeom prst="rect">
            <a:avLst/>
          </a:prstGeom>
          <a:noFill/>
        </p:spPr>
        <p:txBody>
          <a:bodyPr wrap="square" rtlCol="0" anchor="t">
            <a:normAutofit/>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Who guarantees safety?</a:t>
            </a:r>
          </a:p>
          <a:p>
            <a:r>
              <a:rPr lang="en-US" sz="850" b="1" dirty="0">
                <a:solidFill>
                  <a:srgbClr val="0563C1"/>
                </a:solidFill>
                <a:latin typeface="Calibri" panose="020F0502020204030204" pitchFamily="34" charset="0"/>
                <a:cs typeface="Calibri" panose="020F0502020204030204" pitchFamily="34" charset="0"/>
              </a:rPr>
              <a:t>The CRU </a:t>
            </a:r>
            <a:r>
              <a:rPr lang="en-US" sz="850" dirty="0">
                <a:solidFill>
                  <a:srgbClr val="445566"/>
                </a:solidFill>
                <a:latin typeface="Calibri" panose="020F0502020204030204" pitchFamily="34" charset="0"/>
                <a:cs typeface="Calibri" panose="020F0502020204030204" pitchFamily="34" charset="0"/>
              </a:rPr>
              <a:t>takes responsibility for safety and licensing across all connection sizes.</a:t>
            </a:r>
          </a:p>
        </p:txBody>
      </p:sp>
      <p:sp>
        <p:nvSpPr>
          <p:cNvPr id="103" name="Card3"/>
          <p:cNvSpPr/>
          <p:nvPr/>
        </p:nvSpPr>
        <p:spPr>
          <a:xfrm>
            <a:off x="6083800" y="115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3" name="Card3 Accent"/>
          <p:cNvSpPr/>
          <p:nvPr/>
        </p:nvSpPr>
        <p:spPr>
          <a:xfrm>
            <a:off x="6083800" y="1190000"/>
            <a:ext cx="60000" cy="1100000"/>
          </a:xfrm>
          <a:prstGeom prst="rect">
            <a:avLst/>
          </a:prstGeom>
          <a:solidFill>
            <a:srgbClr val="E8A020"/>
          </a:solidFill>
          <a:ln>
            <a:noFill/>
          </a:ln>
        </p:spPr>
        <p:txBody>
          <a:bodyPr rtlCol="0" anchor="ctr"/>
          <a:lstStyle/>
          <a:p>
            <a:endParaRPr lang="en-US"/>
          </a:p>
        </p:txBody>
      </p:sp>
      <p:sp>
        <p:nvSpPr>
          <p:cNvPr id="303" name="Card3 Text"/>
          <p:cNvSpPr txBox="1"/>
          <p:nvPr/>
        </p:nvSpPr>
        <p:spPr>
          <a:xfrm>
            <a:off x="6283800" y="1220000"/>
            <a:ext cx="2303000" cy="1040000"/>
          </a:xfrm>
          <a:prstGeom prst="rect">
            <a:avLst/>
          </a:prstGeom>
          <a:noFill/>
        </p:spPr>
        <p:txBody>
          <a:bodyPr wrap="square" rtlCol="0" anchor="t">
            <a:normAutofit lnSpcReduction="10000"/>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Will it result in lots of new pylons?</a:t>
            </a:r>
          </a:p>
          <a:p>
            <a:r>
              <a:rPr lang="en-US" sz="850" b="1" dirty="0">
                <a:solidFill>
                  <a:srgbClr val="0563C1"/>
                </a:solidFill>
                <a:latin typeface="Calibri" panose="020F0502020204030204" pitchFamily="34" charset="0"/>
                <a:cs typeface="Calibri" panose="020F0502020204030204" pitchFamily="34" charset="0"/>
              </a:rPr>
              <a:t>No. </a:t>
            </a:r>
            <a:r>
              <a:rPr lang="en-US" sz="850" dirty="0">
                <a:solidFill>
                  <a:srgbClr val="445566"/>
                </a:solidFill>
                <a:latin typeface="Calibri" panose="020F0502020204030204" pitchFamily="34" charset="0"/>
                <a:cs typeface="Calibri" panose="020F0502020204030204" pitchFamily="34" charset="0"/>
              </a:rPr>
              <a:t>Connections will nearly always be peer to peer at low voltage.  The vast bulk of connection will be underground or between contiguous premises. By taking pressure off the grid, private wires will reduce the number of pylons needed.  </a:t>
            </a:r>
          </a:p>
        </p:txBody>
      </p:sp>
      <p:sp>
        <p:nvSpPr>
          <p:cNvPr id="104" name="Card4"/>
          <p:cNvSpPr/>
          <p:nvPr/>
        </p:nvSpPr>
        <p:spPr>
          <a:xfrm>
            <a:off x="457200" y="248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4" name="Card4 Accent"/>
          <p:cNvSpPr/>
          <p:nvPr/>
        </p:nvSpPr>
        <p:spPr>
          <a:xfrm>
            <a:off x="457200" y="2520000"/>
            <a:ext cx="60000" cy="1100000"/>
          </a:xfrm>
          <a:prstGeom prst="rect">
            <a:avLst/>
          </a:prstGeom>
          <a:solidFill>
            <a:srgbClr val="E8A020"/>
          </a:solidFill>
          <a:ln>
            <a:noFill/>
          </a:ln>
        </p:spPr>
        <p:txBody>
          <a:bodyPr rtlCol="0" anchor="ctr"/>
          <a:lstStyle/>
          <a:p>
            <a:endParaRPr lang="en-US"/>
          </a:p>
        </p:txBody>
      </p:sp>
      <p:sp>
        <p:nvSpPr>
          <p:cNvPr id="304" name="Card4 Text"/>
          <p:cNvSpPr txBox="1"/>
          <p:nvPr/>
        </p:nvSpPr>
        <p:spPr>
          <a:xfrm>
            <a:off x="657200" y="2550000"/>
            <a:ext cx="2303000" cy="1040000"/>
          </a:xfrm>
          <a:prstGeom prst="rect">
            <a:avLst/>
          </a:prstGeom>
          <a:noFill/>
        </p:spPr>
        <p:txBody>
          <a:bodyPr wrap="square" rtlCol="0" anchor="t">
            <a:normAutofit/>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Is it being rushed?</a:t>
            </a:r>
          </a:p>
          <a:p>
            <a:r>
              <a:rPr lang="en-US" sz="850" b="1" dirty="0">
                <a:solidFill>
                  <a:srgbClr val="0563C1"/>
                </a:solidFill>
                <a:latin typeface="Calibri" panose="020F0502020204030204" pitchFamily="34" charset="0"/>
                <a:cs typeface="Calibri" panose="020F0502020204030204" pitchFamily="34" charset="0"/>
              </a:rPr>
              <a:t>No. </a:t>
            </a:r>
            <a:r>
              <a:rPr lang="en-US" sz="850" dirty="0">
                <a:solidFill>
                  <a:srgbClr val="0563C1"/>
                </a:solidFill>
                <a:latin typeface="Calibri" panose="020F0502020204030204" pitchFamily="34" charset="0"/>
                <a:cs typeface="Calibri" panose="020F0502020204030204" pitchFamily="34" charset="0"/>
              </a:rPr>
              <a:t>The Office of Parliamentary Legal Advisers (OPLA) spent 18 months researching and writing the bill. </a:t>
            </a:r>
            <a:r>
              <a:rPr lang="en-US" sz="850" dirty="0">
                <a:solidFill>
                  <a:srgbClr val="445566"/>
                </a:solidFill>
                <a:latin typeface="Calibri" panose="020F0502020204030204" pitchFamily="34" charset="0"/>
                <a:cs typeface="Calibri" panose="020F0502020204030204" pitchFamily="34" charset="0"/>
              </a:rPr>
              <a:t>It answers all 47 Pre-Legislative Scrutiny recommendations of the Government Scheme and follows the Dáil’s normal stages.</a:t>
            </a:r>
          </a:p>
        </p:txBody>
      </p:sp>
      <p:sp>
        <p:nvSpPr>
          <p:cNvPr id="105" name="Card5"/>
          <p:cNvSpPr/>
          <p:nvPr/>
        </p:nvSpPr>
        <p:spPr>
          <a:xfrm>
            <a:off x="3270500" y="248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5" name="Card5 Accent"/>
          <p:cNvSpPr/>
          <p:nvPr/>
        </p:nvSpPr>
        <p:spPr>
          <a:xfrm>
            <a:off x="3270500" y="2520000"/>
            <a:ext cx="60000" cy="1100000"/>
          </a:xfrm>
          <a:prstGeom prst="rect">
            <a:avLst/>
          </a:prstGeom>
          <a:solidFill>
            <a:srgbClr val="E8A020"/>
          </a:solidFill>
          <a:ln>
            <a:noFill/>
          </a:ln>
        </p:spPr>
        <p:txBody>
          <a:bodyPr rtlCol="0" anchor="ctr"/>
          <a:lstStyle/>
          <a:p>
            <a:endParaRPr lang="en-US"/>
          </a:p>
        </p:txBody>
      </p:sp>
      <p:sp>
        <p:nvSpPr>
          <p:cNvPr id="305" name="Card5 Text"/>
          <p:cNvSpPr txBox="1"/>
          <p:nvPr/>
        </p:nvSpPr>
        <p:spPr>
          <a:xfrm>
            <a:off x="3470500" y="2550000"/>
            <a:ext cx="2303000" cy="1040000"/>
          </a:xfrm>
          <a:prstGeom prst="rect">
            <a:avLst/>
          </a:prstGeom>
          <a:noFill/>
        </p:spPr>
        <p:txBody>
          <a:bodyPr wrap="square" rtlCol="0" anchor="t">
            <a:normAutofit lnSpcReduction="10000"/>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Are small local systems </a:t>
            </a:r>
            <a:r>
              <a:rPr lang="en-US" sz="1000" b="1" dirty="0" err="1">
                <a:solidFill>
                  <a:srgbClr val="1A2433"/>
                </a:solidFill>
                <a:latin typeface="Calibri" panose="020F0502020204030204" pitchFamily="34" charset="0"/>
                <a:cs typeface="Calibri" panose="020F0502020204030204" pitchFamily="34" charset="0"/>
              </a:rPr>
              <a:t>prioritised</a:t>
            </a:r>
            <a:r>
              <a:rPr lang="en-US" sz="1000" b="1" dirty="0">
                <a:solidFill>
                  <a:srgbClr val="1A2433"/>
                </a:solidFill>
                <a:latin typeface="Calibri" panose="020F0502020204030204" pitchFamily="34" charset="0"/>
                <a:cs typeface="Calibri" panose="020F0502020204030204" pitchFamily="34" charset="0"/>
              </a:rPr>
              <a:t>?</a:t>
            </a:r>
          </a:p>
          <a:p>
            <a:r>
              <a:rPr lang="en-US" sz="850" b="1" dirty="0">
                <a:solidFill>
                  <a:srgbClr val="0563C1"/>
                </a:solidFill>
                <a:latin typeface="Calibri" panose="020F0502020204030204" pitchFamily="34" charset="0"/>
                <a:cs typeface="Calibri" panose="020F0502020204030204" pitchFamily="34" charset="0"/>
              </a:rPr>
              <a:t>Yes.  </a:t>
            </a:r>
            <a:r>
              <a:rPr lang="en-US" sz="850" dirty="0">
                <a:solidFill>
                  <a:srgbClr val="445566"/>
                </a:solidFill>
                <a:latin typeface="Calibri" panose="020F0502020204030204" pitchFamily="34" charset="0"/>
                <a:cs typeface="Calibri" panose="020F0502020204030204" pitchFamily="34" charset="0"/>
              </a:rPr>
              <a:t>Certain types of systems (EV charging connections / Small Solar) may be deemed by the commission as automatically permitted. Project licensing relies on objective criteria open to any user, from apartment blocks to small/large businesses, farms and homeowners. </a:t>
            </a:r>
          </a:p>
        </p:txBody>
      </p:sp>
      <p:sp>
        <p:nvSpPr>
          <p:cNvPr id="106" name="Card6"/>
          <p:cNvSpPr/>
          <p:nvPr/>
        </p:nvSpPr>
        <p:spPr>
          <a:xfrm>
            <a:off x="6083800" y="248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6" name="Card6 Accent"/>
          <p:cNvSpPr/>
          <p:nvPr/>
        </p:nvSpPr>
        <p:spPr>
          <a:xfrm>
            <a:off x="6083800" y="2520000"/>
            <a:ext cx="60000" cy="1100000"/>
          </a:xfrm>
          <a:prstGeom prst="rect">
            <a:avLst/>
          </a:prstGeom>
          <a:solidFill>
            <a:srgbClr val="E8A020"/>
          </a:solidFill>
          <a:ln>
            <a:noFill/>
          </a:ln>
        </p:spPr>
        <p:txBody>
          <a:bodyPr rtlCol="0" anchor="ctr"/>
          <a:lstStyle/>
          <a:p>
            <a:endParaRPr lang="en-US"/>
          </a:p>
        </p:txBody>
      </p:sp>
      <p:sp>
        <p:nvSpPr>
          <p:cNvPr id="306" name="Card6 Text"/>
          <p:cNvSpPr txBox="1"/>
          <p:nvPr/>
        </p:nvSpPr>
        <p:spPr>
          <a:xfrm>
            <a:off x="6283800" y="2550000"/>
            <a:ext cx="2303000" cy="1040000"/>
          </a:xfrm>
          <a:prstGeom prst="rect">
            <a:avLst/>
          </a:prstGeom>
          <a:noFill/>
        </p:spPr>
        <p:txBody>
          <a:bodyPr wrap="square" rtlCol="0" anchor="t">
            <a:normAutofit lnSpcReduction="10000"/>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Do data centres get first call?</a:t>
            </a:r>
          </a:p>
          <a:p>
            <a:r>
              <a:rPr lang="en-US" sz="850" b="1" dirty="0">
                <a:solidFill>
                  <a:srgbClr val="0563C1"/>
                </a:solidFill>
                <a:latin typeface="Calibri" panose="020F0502020204030204" pitchFamily="34" charset="0"/>
                <a:cs typeface="Calibri" panose="020F0502020204030204" pitchFamily="34" charset="0"/>
              </a:rPr>
              <a:t>No. The CRU takes responsibility for licensing.  </a:t>
            </a:r>
            <a:r>
              <a:rPr lang="en-US" sz="850" dirty="0">
                <a:solidFill>
                  <a:srgbClr val="445566"/>
                </a:solidFill>
                <a:latin typeface="Calibri" panose="020F0502020204030204" pitchFamily="34" charset="0"/>
                <a:cs typeface="Calibri" panose="020F0502020204030204" pitchFamily="34" charset="0"/>
              </a:rPr>
              <a:t>By  virtue of simplicity, Private Wires would likely first unlock the many thousands of small and community renewable projects.  Data </a:t>
            </a:r>
            <a:r>
              <a:rPr lang="en-US" sz="850" dirty="0" err="1">
                <a:solidFill>
                  <a:srgbClr val="445566"/>
                </a:solidFill>
                <a:latin typeface="Calibri" panose="020F0502020204030204" pitchFamily="34" charset="0"/>
                <a:cs typeface="Calibri" panose="020F0502020204030204" pitchFamily="34" charset="0"/>
              </a:rPr>
              <a:t>Centres</a:t>
            </a:r>
            <a:r>
              <a:rPr lang="en-US" sz="850" dirty="0">
                <a:solidFill>
                  <a:srgbClr val="445566"/>
                </a:solidFill>
                <a:latin typeface="Calibri" panose="020F0502020204030204" pitchFamily="34" charset="0"/>
                <a:cs typeface="Calibri" panose="020F0502020204030204" pitchFamily="34" charset="0"/>
              </a:rPr>
              <a:t> already have a higher level of scrutiny, which must take climate into account. </a:t>
            </a:r>
          </a:p>
        </p:txBody>
      </p:sp>
      <p:sp>
        <p:nvSpPr>
          <p:cNvPr id="107" name="Card7"/>
          <p:cNvSpPr/>
          <p:nvPr/>
        </p:nvSpPr>
        <p:spPr>
          <a:xfrm>
            <a:off x="457200" y="381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7" name="Card7 Accent"/>
          <p:cNvSpPr/>
          <p:nvPr/>
        </p:nvSpPr>
        <p:spPr>
          <a:xfrm>
            <a:off x="457200" y="3850000"/>
            <a:ext cx="60000" cy="1100000"/>
          </a:xfrm>
          <a:prstGeom prst="rect">
            <a:avLst/>
          </a:prstGeom>
          <a:solidFill>
            <a:srgbClr val="E8A020"/>
          </a:solidFill>
          <a:ln>
            <a:noFill/>
          </a:ln>
        </p:spPr>
        <p:txBody>
          <a:bodyPr rtlCol="0" anchor="ctr"/>
          <a:lstStyle/>
          <a:p>
            <a:endParaRPr lang="en-US"/>
          </a:p>
        </p:txBody>
      </p:sp>
      <p:sp>
        <p:nvSpPr>
          <p:cNvPr id="307" name="Card7 Text"/>
          <p:cNvSpPr txBox="1"/>
          <p:nvPr/>
        </p:nvSpPr>
        <p:spPr>
          <a:xfrm>
            <a:off x="657200" y="3880000"/>
            <a:ext cx="2303000" cy="1040000"/>
          </a:xfrm>
          <a:prstGeom prst="rect">
            <a:avLst/>
          </a:prstGeom>
          <a:noFill/>
        </p:spPr>
        <p:txBody>
          <a:bodyPr wrap="square" rtlCol="0" anchor="t">
            <a:normAutofit lnSpcReduction="10000"/>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Does it shift costs onto households?</a:t>
            </a:r>
          </a:p>
          <a:p>
            <a:r>
              <a:rPr lang="en-US" sz="850" b="1" dirty="0">
                <a:solidFill>
                  <a:srgbClr val="0563C1"/>
                </a:solidFill>
                <a:latin typeface="Calibri" panose="020F0502020204030204" pitchFamily="34" charset="0"/>
                <a:cs typeface="Calibri" panose="020F0502020204030204" pitchFamily="34" charset="0"/>
              </a:rPr>
              <a:t>No. </a:t>
            </a:r>
            <a:r>
              <a:rPr lang="en-US" sz="850" dirty="0">
                <a:solidFill>
                  <a:srgbClr val="445566"/>
                </a:solidFill>
                <a:latin typeface="Calibri" panose="020F0502020204030204" pitchFamily="34" charset="0"/>
                <a:cs typeface="Calibri" panose="020F0502020204030204" pitchFamily="34" charset="0"/>
              </a:rPr>
              <a:t>Projects are 100% privately funded and connect users directly, easing demand on the shared network. It reduces grid congestion and reduces the "pay twice" grid costs.  More renewables, means less demands on power stations and the grid, hence lower prices.</a:t>
            </a:r>
          </a:p>
        </p:txBody>
      </p:sp>
      <p:sp>
        <p:nvSpPr>
          <p:cNvPr id="108" name="Card8"/>
          <p:cNvSpPr/>
          <p:nvPr/>
        </p:nvSpPr>
        <p:spPr>
          <a:xfrm>
            <a:off x="3270500" y="381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8" name="Card8 Accent"/>
          <p:cNvSpPr/>
          <p:nvPr/>
        </p:nvSpPr>
        <p:spPr>
          <a:xfrm>
            <a:off x="3270500" y="3850000"/>
            <a:ext cx="60000" cy="1100000"/>
          </a:xfrm>
          <a:prstGeom prst="rect">
            <a:avLst/>
          </a:prstGeom>
          <a:solidFill>
            <a:srgbClr val="E8A020"/>
          </a:solidFill>
          <a:ln>
            <a:noFill/>
          </a:ln>
        </p:spPr>
        <p:txBody>
          <a:bodyPr rtlCol="0" anchor="ctr"/>
          <a:lstStyle/>
          <a:p>
            <a:endParaRPr lang="en-US"/>
          </a:p>
        </p:txBody>
      </p:sp>
      <p:sp>
        <p:nvSpPr>
          <p:cNvPr id="308" name="Card8 Text"/>
          <p:cNvSpPr txBox="1"/>
          <p:nvPr/>
        </p:nvSpPr>
        <p:spPr>
          <a:xfrm>
            <a:off x="3470500" y="3880000"/>
            <a:ext cx="2303000" cy="1040000"/>
          </a:xfrm>
          <a:prstGeom prst="rect">
            <a:avLst/>
          </a:prstGeom>
          <a:noFill/>
        </p:spPr>
        <p:txBody>
          <a:bodyPr wrap="square" rtlCol="0" anchor="t">
            <a:normAutofit/>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Does it weaken network planning?</a:t>
            </a:r>
          </a:p>
          <a:p>
            <a:r>
              <a:rPr lang="en-US" sz="850" b="1" dirty="0">
                <a:solidFill>
                  <a:srgbClr val="0563C1"/>
                </a:solidFill>
                <a:latin typeface="Calibri" panose="020F0502020204030204" pitchFamily="34" charset="0"/>
                <a:cs typeface="Calibri" panose="020F0502020204030204" pitchFamily="34" charset="0"/>
              </a:rPr>
              <a:t>No. </a:t>
            </a:r>
            <a:r>
              <a:rPr lang="en-US" sz="850" dirty="0">
                <a:solidFill>
                  <a:srgbClr val="445566"/>
                </a:solidFill>
                <a:latin typeface="Calibri" panose="020F0502020204030204" pitchFamily="34" charset="0"/>
                <a:cs typeface="Calibri" panose="020F0502020204030204" pitchFamily="34" charset="0"/>
              </a:rPr>
              <a:t>The CRU keeps coordinating and licensing every connection within the wider grid plan.</a:t>
            </a:r>
          </a:p>
          <a:p>
            <a:endParaRPr lang="en-US" sz="850" dirty="0">
              <a:solidFill>
                <a:srgbClr val="445566"/>
              </a:solidFill>
              <a:latin typeface="Calibri" panose="020F0502020204030204" pitchFamily="34" charset="0"/>
              <a:cs typeface="Calibri" panose="020F0502020204030204" pitchFamily="34" charset="0"/>
            </a:endParaRPr>
          </a:p>
          <a:p>
            <a:r>
              <a:rPr lang="en-US" sz="850" dirty="0">
                <a:solidFill>
                  <a:srgbClr val="445566"/>
                </a:solidFill>
                <a:latin typeface="Calibri" panose="020F0502020204030204" pitchFamily="34" charset="0"/>
                <a:cs typeface="Calibri" panose="020F0502020204030204" pitchFamily="34" charset="0"/>
              </a:rPr>
              <a:t>A register of all private wire connections will be kept by the CRU.</a:t>
            </a:r>
          </a:p>
        </p:txBody>
      </p:sp>
      <p:sp>
        <p:nvSpPr>
          <p:cNvPr id="109" name="Card9"/>
          <p:cNvSpPr/>
          <p:nvPr/>
        </p:nvSpPr>
        <p:spPr>
          <a:xfrm>
            <a:off x="6083800" y="3810000"/>
            <a:ext cx="2603000" cy="1180000"/>
          </a:xfrm>
          <a:prstGeom prst="roundRect">
            <a:avLst>
              <a:gd name="adj" fmla="val 5000"/>
            </a:avLst>
          </a:prstGeom>
          <a:solidFill>
            <a:srgbClr val="EAF1F8"/>
          </a:solidFill>
          <a:ln w="9525">
            <a:solidFill>
              <a:srgbClr val="CBD8E6"/>
            </a:solidFill>
          </a:ln>
        </p:spPr>
        <p:txBody>
          <a:bodyPr rtlCol="0">
            <a:normAutofit/>
          </a:bodyPr>
          <a:lstStyle/>
          <a:p>
            <a:endParaRPr lang="en-US"/>
          </a:p>
        </p:txBody>
      </p:sp>
      <p:sp>
        <p:nvSpPr>
          <p:cNvPr id="209" name="Card9 Accent"/>
          <p:cNvSpPr/>
          <p:nvPr/>
        </p:nvSpPr>
        <p:spPr>
          <a:xfrm>
            <a:off x="6083800" y="3850000"/>
            <a:ext cx="60000" cy="1100000"/>
          </a:xfrm>
          <a:prstGeom prst="rect">
            <a:avLst/>
          </a:prstGeom>
          <a:solidFill>
            <a:srgbClr val="E8A020"/>
          </a:solidFill>
          <a:ln>
            <a:noFill/>
          </a:ln>
        </p:spPr>
        <p:txBody>
          <a:bodyPr rtlCol="0" anchor="ctr"/>
          <a:lstStyle/>
          <a:p>
            <a:endParaRPr lang="en-US"/>
          </a:p>
        </p:txBody>
      </p:sp>
      <p:sp>
        <p:nvSpPr>
          <p:cNvPr id="309" name="Card9 Text"/>
          <p:cNvSpPr txBox="1"/>
          <p:nvPr/>
        </p:nvSpPr>
        <p:spPr>
          <a:xfrm>
            <a:off x="6283800" y="3880000"/>
            <a:ext cx="2303000" cy="1040000"/>
          </a:xfrm>
          <a:prstGeom prst="rect">
            <a:avLst/>
          </a:prstGeom>
          <a:noFill/>
        </p:spPr>
        <p:txBody>
          <a:bodyPr wrap="square" rtlCol="0" anchor="t">
            <a:normAutofit/>
          </a:bodyPr>
          <a:lstStyle/>
          <a:p>
            <a:pPr>
              <a:spcAft>
                <a:spcPts val="400"/>
              </a:spcAft>
            </a:pPr>
            <a:r>
              <a:rPr lang="en-US" sz="1000" b="1" dirty="0">
                <a:solidFill>
                  <a:srgbClr val="1A2433"/>
                </a:solidFill>
                <a:latin typeface="Calibri" panose="020F0502020204030204" pitchFamily="34" charset="0"/>
                <a:cs typeface="Calibri" panose="020F0502020204030204" pitchFamily="34" charset="0"/>
              </a:rPr>
              <a:t>Does it undermine climate targets?</a:t>
            </a:r>
          </a:p>
          <a:p>
            <a:r>
              <a:rPr lang="en-US" sz="850" b="1" dirty="0">
                <a:solidFill>
                  <a:srgbClr val="0563C1"/>
                </a:solidFill>
                <a:latin typeface="Calibri" panose="020F0502020204030204" pitchFamily="34" charset="0"/>
                <a:cs typeface="Calibri" panose="020F0502020204030204" pitchFamily="34" charset="0"/>
              </a:rPr>
              <a:t>No. </a:t>
            </a:r>
            <a:r>
              <a:rPr lang="en-US" sz="900" dirty="0">
                <a:solidFill>
                  <a:srgbClr val="445566"/>
                </a:solidFill>
                <a:latin typeface="Calibri" pitchFamily="34" charset="0"/>
                <a:ea typeface="Calibri" pitchFamily="34" charset="-122"/>
                <a:cs typeface="Calibri" pitchFamily="34" charset="-120"/>
              </a:rPr>
              <a:t>It helps achieve them by enabling many thousands of small renewable projects and off-shore wind. </a:t>
            </a:r>
            <a:endParaRPr lang="en-US" sz="850" dirty="0">
              <a:solidFill>
                <a:srgbClr val="445566"/>
              </a:solidFill>
              <a:latin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20">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1E8A4C"/>
          </a:solidFill>
          <a:ln w="12700">
            <a:solidFill>
              <a:srgbClr val="1E8A4C"/>
            </a:solidFill>
            <a:prstDash val="solid"/>
          </a:ln>
        </p:spPr>
        <p:txBody>
          <a:bodyPr/>
          <a:lstStyle/>
          <a:p>
            <a:endParaRPr lang="en-IE"/>
          </a:p>
        </p:txBody>
      </p:sp>
      <p:sp>
        <p:nvSpPr>
          <p:cNvPr id="3" name="Text 1"/>
          <p:cNvSpPr/>
          <p:nvPr/>
        </p:nvSpPr>
        <p:spPr>
          <a:xfrm>
            <a:off x="411480" y="548640"/>
            <a:ext cx="8412480" cy="1737360"/>
          </a:xfrm>
          <a:prstGeom prst="rect">
            <a:avLst/>
          </a:prstGeom>
          <a:noFill/>
          <a:ln/>
        </p:spPr>
        <p:txBody>
          <a:bodyPr wrap="square" rtlCol="0" anchor="ctr"/>
          <a:lstStyle/>
          <a:p>
            <a:pPr marL="0" indent="0" algn="l">
              <a:buNone/>
            </a:pPr>
            <a:endParaRPr lang="en-US" sz="4000" dirty="0"/>
          </a:p>
        </p:txBody>
      </p:sp>
      <p:sp>
        <p:nvSpPr>
          <p:cNvPr id="6" name="Shape 4"/>
          <p:cNvSpPr/>
          <p:nvPr/>
        </p:nvSpPr>
        <p:spPr>
          <a:xfrm>
            <a:off x="411480" y="4005072"/>
            <a:ext cx="8321040" cy="0"/>
          </a:xfrm>
          <a:prstGeom prst="line">
            <a:avLst/>
          </a:prstGeom>
          <a:noFill/>
          <a:ln w="12700">
            <a:solidFill>
              <a:srgbClr val="2A4060"/>
            </a:solidFill>
            <a:prstDash val="solid"/>
          </a:ln>
        </p:spPr>
        <p:txBody>
          <a:bodyPr/>
          <a:lstStyle/>
          <a:p>
            <a:endParaRPr lang="en-IE"/>
          </a:p>
        </p:txBody>
      </p:sp>
      <p:pic>
        <p:nvPicPr>
          <p:cNvPr id="8" name="Picture 7">
            <a:extLst>
              <a:ext uri="{FF2B5EF4-FFF2-40B4-BE49-F238E27FC236}">
                <a16:creationId xmlns:a16="http://schemas.microsoft.com/office/drawing/2014/main" id="{602D10CB-3A5E-236A-26B7-B92F1A446C95}"/>
              </a:ext>
            </a:extLst>
          </p:cNvPr>
          <p:cNvPicPr>
            <a:picLocks noChangeAspect="1"/>
          </p:cNvPicPr>
          <p:nvPr/>
        </p:nvPicPr>
        <p:blipFill>
          <a:blip r:embed="rId3"/>
          <a:stretch>
            <a:fillRect/>
          </a:stretch>
        </p:blipFill>
        <p:spPr>
          <a:xfrm>
            <a:off x="6286302" y="74543"/>
            <a:ext cx="2768664" cy="1541361"/>
          </a:xfrm>
          <a:prstGeom prst="rect">
            <a:avLst/>
          </a:prstGeom>
        </p:spPr>
      </p:pic>
      <p:sp>
        <p:nvSpPr>
          <p:cNvPr id="10" name="Shape 1">
            <a:extLst>
              <a:ext uri="{FF2B5EF4-FFF2-40B4-BE49-F238E27FC236}">
                <a16:creationId xmlns:a16="http://schemas.microsoft.com/office/drawing/2014/main" id="{680EBDD4-A4B0-25F7-2B57-D1DBC463F3DD}"/>
              </a:ext>
            </a:extLst>
          </p:cNvPr>
          <p:cNvSpPr/>
          <p:nvPr/>
        </p:nvSpPr>
        <p:spPr>
          <a:xfrm>
            <a:off x="0" y="4163477"/>
            <a:ext cx="9144000" cy="982980"/>
          </a:xfrm>
          <a:prstGeom prst="rect">
            <a:avLst/>
          </a:prstGeom>
          <a:solidFill>
            <a:srgbClr val="080F18"/>
          </a:solidFill>
          <a:ln w="12700">
            <a:solidFill>
              <a:srgbClr val="080F18"/>
            </a:solidFill>
            <a:prstDash val="solid"/>
          </a:ln>
        </p:spPr>
        <p:txBody>
          <a:bodyPr/>
          <a:lstStyle/>
          <a:p>
            <a:endParaRPr lang="en-IE"/>
          </a:p>
        </p:txBody>
      </p:sp>
      <p:sp>
        <p:nvSpPr>
          <p:cNvPr id="12" name="Text 6">
            <a:extLst>
              <a:ext uri="{FF2B5EF4-FFF2-40B4-BE49-F238E27FC236}">
                <a16:creationId xmlns:a16="http://schemas.microsoft.com/office/drawing/2014/main" id="{981EA3D4-6674-F085-EEA4-D064B64D5701}"/>
              </a:ext>
            </a:extLst>
          </p:cNvPr>
          <p:cNvSpPr/>
          <p:nvPr/>
        </p:nvSpPr>
        <p:spPr>
          <a:xfrm>
            <a:off x="322270" y="4837904"/>
            <a:ext cx="8321040" cy="219456"/>
          </a:xfrm>
          <a:prstGeom prst="rect">
            <a:avLst/>
          </a:prstGeom>
          <a:noFill/>
          <a:ln/>
        </p:spPr>
        <p:txBody>
          <a:bodyPr wrap="square" rtlCol="0" anchor="ctr"/>
          <a:lstStyle/>
          <a:p>
            <a:pPr marL="0" indent="0">
              <a:buNone/>
            </a:pPr>
            <a:r>
              <a:rPr lang="en-US" sz="950" i="1" dirty="0">
                <a:solidFill>
                  <a:schemeClr val="bg1"/>
                </a:solidFill>
                <a:latin typeface="Calibri" pitchFamily="34" charset="0"/>
                <a:ea typeface="Calibri" pitchFamily="34" charset="-122"/>
                <a:cs typeface="Calibri" pitchFamily="34" charset="-120"/>
              </a:rPr>
              <a:t>Fergus Wheatley – SmartPower  086-3807914</a:t>
            </a:r>
            <a:r>
              <a:rPr lang="en-US" sz="950" i="1" dirty="0">
                <a:solidFill>
                  <a:srgbClr val="445566"/>
                </a:solidFill>
                <a:latin typeface="Calibri" pitchFamily="34" charset="0"/>
                <a:ea typeface="Calibri" pitchFamily="34" charset="-122"/>
                <a:cs typeface="Calibri" pitchFamily="34" charset="-120"/>
              </a:rPr>
              <a:t>. </a:t>
            </a:r>
            <a:endParaRPr lang="en-US" sz="950" dirty="0"/>
          </a:p>
        </p:txBody>
      </p:sp>
      <p:sp>
        <p:nvSpPr>
          <p:cNvPr id="9" name="Risk Card">
            <a:extLst>
              <a:ext uri="{FF2B5EF4-FFF2-40B4-BE49-F238E27FC236}">
                <a16:creationId xmlns:a16="http://schemas.microsoft.com/office/drawing/2014/main" id="{A7A761ED-1433-05EA-E16B-8BB27D6C9757}"/>
              </a:ext>
              <a:ext uri="{C183D7F6-B498-43B3-948B-1728B52AA6E4}">
                <adec:decorative xmlns:adec="http://schemas.microsoft.com/office/drawing/2017/decorative" val="1"/>
              </a:ext>
            </a:extLst>
          </p:cNvPr>
          <p:cNvSpPr/>
          <p:nvPr/>
        </p:nvSpPr>
        <p:spPr>
          <a:xfrm>
            <a:off x="411480" y="1640000"/>
            <a:ext cx="4000000" cy="2280000"/>
          </a:xfrm>
          <a:prstGeom prst="rect">
            <a:avLst/>
          </a:prstGeom>
          <a:solidFill>
            <a:srgbClr val="13253C"/>
          </a:solidFill>
          <a:ln w="12700">
            <a:solidFill>
              <a:srgbClr val="2A4060"/>
            </a:solidFill>
            <a:prstDash val="solid"/>
          </a:ln>
        </p:spPr>
        <p:txBody>
          <a:bodyPr/>
          <a:lstStyle/>
          <a:p>
            <a:endParaRPr lang="en-IE"/>
          </a:p>
        </p:txBody>
      </p:sp>
      <p:sp>
        <p:nvSpPr>
          <p:cNvPr id="13" name="Risk Accent">
            <a:extLst>
              <a:ext uri="{FF2B5EF4-FFF2-40B4-BE49-F238E27FC236}">
                <a16:creationId xmlns:a16="http://schemas.microsoft.com/office/drawing/2014/main" id="{8F291E62-8663-3403-E20A-45E98CDAE63A}"/>
              </a:ext>
              <a:ext uri="{C183D7F6-B498-43B3-948B-1728B52AA6E4}">
                <adec:decorative xmlns:adec="http://schemas.microsoft.com/office/drawing/2017/decorative" val="1"/>
              </a:ext>
            </a:extLst>
          </p:cNvPr>
          <p:cNvSpPr/>
          <p:nvPr/>
        </p:nvSpPr>
        <p:spPr>
          <a:xfrm>
            <a:off x="411480" y="1640000"/>
            <a:ext cx="4000000" cy="70000"/>
          </a:xfrm>
          <a:prstGeom prst="rect">
            <a:avLst/>
          </a:prstGeom>
          <a:solidFill>
            <a:srgbClr val="E8A020"/>
          </a:solidFill>
          <a:ln/>
        </p:spPr>
        <p:txBody>
          <a:bodyPr/>
          <a:lstStyle/>
          <a:p>
            <a:endParaRPr lang="en-IE"/>
          </a:p>
        </p:txBody>
      </p:sp>
      <p:sp>
        <p:nvSpPr>
          <p:cNvPr id="15" name="Risk Heading">
            <a:extLst>
              <a:ext uri="{FF2B5EF4-FFF2-40B4-BE49-F238E27FC236}">
                <a16:creationId xmlns:a16="http://schemas.microsoft.com/office/drawing/2014/main" id="{6F00B471-8DB5-0109-0E0C-90E8F67ED965}"/>
              </a:ext>
            </a:extLst>
          </p:cNvPr>
          <p:cNvSpPr/>
          <p:nvPr/>
        </p:nvSpPr>
        <p:spPr>
          <a:xfrm>
            <a:off x="655000" y="1800000"/>
            <a:ext cx="3520000" cy="320000"/>
          </a:xfrm>
          <a:prstGeom prst="rect">
            <a:avLst/>
          </a:prstGeom>
          <a:noFill/>
          <a:ln/>
        </p:spPr>
        <p:txBody>
          <a:bodyPr wrap="square" rtlCol="0" anchor="ctr"/>
          <a:lstStyle/>
          <a:p>
            <a:pPr marL="0" indent="0" algn="l">
              <a:buNone/>
            </a:pPr>
            <a:r>
              <a:rPr lang="en-US" sz="1600" b="1" spc="100" dirty="0">
                <a:solidFill>
                  <a:srgbClr val="E8A020"/>
                </a:solidFill>
                <a:latin typeface="Calibri" pitchFamily="34" charset="0"/>
                <a:ea typeface="Calibri" pitchFamily="34" charset="-122"/>
                <a:cs typeface="Calibri" pitchFamily="34" charset="-120"/>
              </a:rPr>
              <a:t>IF THE BILL FAILS</a:t>
            </a:r>
            <a:endParaRPr lang="en-US" sz="1600" b="1" dirty="0"/>
          </a:p>
        </p:txBody>
      </p:sp>
      <p:sp>
        <p:nvSpPr>
          <p:cNvPr id="17" name="Risk Body">
            <a:extLst>
              <a:ext uri="{FF2B5EF4-FFF2-40B4-BE49-F238E27FC236}">
                <a16:creationId xmlns:a16="http://schemas.microsoft.com/office/drawing/2014/main" id="{535EE77F-DA04-B729-393D-B1F61A4C7A67}"/>
              </a:ext>
            </a:extLst>
          </p:cNvPr>
          <p:cNvSpPr/>
          <p:nvPr/>
        </p:nvSpPr>
        <p:spPr>
          <a:xfrm>
            <a:off x="655000" y="2200000"/>
            <a:ext cx="3520000" cy="1600000"/>
          </a:xfrm>
          <a:prstGeom prst="rect">
            <a:avLst/>
          </a:prstGeom>
          <a:noFill/>
          <a:ln/>
        </p:spPr>
        <p:txBody>
          <a:bodyPr wrap="square" rtlCol="0" anchor="t"/>
          <a:lstStyle/>
          <a:p>
            <a:pPr marL="0" indent="0" algn="l">
              <a:buNone/>
            </a:pPr>
            <a:r>
              <a:rPr lang="en-US" sz="1500" dirty="0">
                <a:solidFill>
                  <a:srgbClr val="C5D0DC"/>
                </a:solidFill>
                <a:latin typeface="Calibri" pitchFamily="34" charset="0"/>
                <a:ea typeface="Calibri" pitchFamily="34" charset="-122"/>
                <a:cs typeface="Calibri" pitchFamily="34" charset="-120"/>
              </a:rPr>
              <a:t>Should the Heneghan bill not pass its second reading, the Government Scheme would become the sole path to Private Wire </a:t>
            </a:r>
            <a:r>
              <a:rPr lang="en-US" sz="1500" dirty="0" err="1">
                <a:solidFill>
                  <a:srgbClr val="C5D0DC"/>
                </a:solidFill>
                <a:latin typeface="Calibri" pitchFamily="34" charset="0"/>
                <a:ea typeface="Calibri" pitchFamily="34" charset="-122"/>
                <a:cs typeface="Calibri" pitchFamily="34" charset="-120"/>
              </a:rPr>
              <a:t>legalisation</a:t>
            </a:r>
            <a:r>
              <a:rPr lang="en-US" sz="1500" dirty="0">
                <a:solidFill>
                  <a:srgbClr val="C5D0DC"/>
                </a:solidFill>
                <a:latin typeface="Calibri" pitchFamily="34" charset="0"/>
                <a:ea typeface="Calibri" pitchFamily="34" charset="-122"/>
                <a:cs typeface="Calibri" pitchFamily="34" charset="-120"/>
              </a:rPr>
              <a:t>. As that scheme is less fully developed, additional delays would follow.</a:t>
            </a:r>
            <a:endParaRPr lang="en-US" sz="1500" dirty="0"/>
          </a:p>
        </p:txBody>
      </p:sp>
      <p:sp>
        <p:nvSpPr>
          <p:cNvPr id="19" name="Ask Accent">
            <a:extLst>
              <a:ext uri="{FF2B5EF4-FFF2-40B4-BE49-F238E27FC236}">
                <a16:creationId xmlns:a16="http://schemas.microsoft.com/office/drawing/2014/main" id="{3F1F669A-DD24-876E-DF67-76BA15549135}"/>
              </a:ext>
              <a:ext uri="{C183D7F6-B498-43B3-948B-1728B52AA6E4}">
                <adec:decorative xmlns:adec="http://schemas.microsoft.com/office/drawing/2017/decorative" val="1"/>
              </a:ext>
            </a:extLst>
          </p:cNvPr>
          <p:cNvSpPr/>
          <p:nvPr/>
        </p:nvSpPr>
        <p:spPr>
          <a:xfrm>
            <a:off x="4732520" y="1640000"/>
            <a:ext cx="4000000" cy="70000"/>
          </a:xfrm>
          <a:prstGeom prst="rect">
            <a:avLst/>
          </a:prstGeom>
          <a:solidFill>
            <a:srgbClr val="1E8A4C"/>
          </a:solidFill>
          <a:ln/>
        </p:spPr>
        <p:txBody>
          <a:bodyPr/>
          <a:lstStyle/>
          <a:p>
            <a:endParaRPr lang="en-IE"/>
          </a:p>
        </p:txBody>
      </p:sp>
      <p:sp>
        <p:nvSpPr>
          <p:cNvPr id="21" name="Ask Heading">
            <a:extLst>
              <a:ext uri="{FF2B5EF4-FFF2-40B4-BE49-F238E27FC236}">
                <a16:creationId xmlns:a16="http://schemas.microsoft.com/office/drawing/2014/main" id="{69E3651D-AA60-4603-7D4B-A3DB79F138BC}"/>
              </a:ext>
            </a:extLst>
          </p:cNvPr>
          <p:cNvSpPr/>
          <p:nvPr/>
        </p:nvSpPr>
        <p:spPr>
          <a:xfrm>
            <a:off x="4976040" y="1800000"/>
            <a:ext cx="3520000" cy="320000"/>
          </a:xfrm>
          <a:prstGeom prst="rect">
            <a:avLst/>
          </a:prstGeom>
          <a:noFill/>
          <a:ln/>
        </p:spPr>
        <p:txBody>
          <a:bodyPr wrap="square" rtlCol="0" anchor="ctr"/>
          <a:lstStyle/>
          <a:p>
            <a:pPr marL="0" indent="0" algn="l">
              <a:buNone/>
            </a:pPr>
            <a:r>
              <a:rPr lang="en-US" sz="1600" b="1" spc="100">
                <a:solidFill>
                  <a:srgbClr val="3FB56E"/>
                </a:solidFill>
                <a:latin typeface="Calibri" pitchFamily="34" charset="0"/>
                <a:ea typeface="Calibri" pitchFamily="34" charset="-122"/>
                <a:cs typeface="Calibri" pitchFamily="34" charset="-120"/>
              </a:rPr>
              <a:t>WHAT WE ASK OF YOU</a:t>
            </a:r>
            <a:endParaRPr lang="en-US" sz="1600" b="1"/>
          </a:p>
        </p:txBody>
      </p:sp>
      <p:sp>
        <p:nvSpPr>
          <p:cNvPr id="23" name="Ask Body">
            <a:extLst>
              <a:ext uri="{FF2B5EF4-FFF2-40B4-BE49-F238E27FC236}">
                <a16:creationId xmlns:a16="http://schemas.microsoft.com/office/drawing/2014/main" id="{77CA5AE8-E007-9AC5-D948-83575557630C}"/>
              </a:ext>
            </a:extLst>
          </p:cNvPr>
          <p:cNvSpPr/>
          <p:nvPr/>
        </p:nvSpPr>
        <p:spPr>
          <a:xfrm>
            <a:off x="4976040" y="2200000"/>
            <a:ext cx="3520000" cy="1600000"/>
          </a:xfrm>
          <a:prstGeom prst="rect">
            <a:avLst/>
          </a:prstGeom>
          <a:noFill/>
          <a:ln/>
        </p:spPr>
        <p:txBody>
          <a:bodyPr wrap="square" rtlCol="0" anchor="t"/>
          <a:lstStyle/>
          <a:p>
            <a:pPr marL="0" indent="0" algn="l">
              <a:buNone/>
            </a:pPr>
            <a:r>
              <a:rPr lang="en-US" sz="1500" dirty="0">
                <a:solidFill>
                  <a:srgbClr val="C5D0DC"/>
                </a:solidFill>
                <a:latin typeface="Calibri" pitchFamily="34" charset="0"/>
                <a:ea typeface="Calibri" pitchFamily="34" charset="-122"/>
                <a:cs typeface="Calibri" pitchFamily="34" charset="-120"/>
              </a:rPr>
              <a:t>Help ensure that TDs across the country are informed of the benefits of a quick passage of the </a:t>
            </a:r>
            <a:r>
              <a:rPr lang="en-US" sz="1500" b="1" dirty="0">
                <a:solidFill>
                  <a:schemeClr val="accent4">
                    <a:lumMod val="75000"/>
                  </a:schemeClr>
                </a:solidFill>
                <a:latin typeface="Calibri" pitchFamily="34" charset="0"/>
                <a:ea typeface="Calibri" pitchFamily="34" charset="-122"/>
                <a:cs typeface="Calibri" pitchFamily="34" charset="-120"/>
              </a:rPr>
              <a:t>Heneghan bill</a:t>
            </a:r>
            <a:r>
              <a:rPr lang="en-US" sz="1500" dirty="0">
                <a:solidFill>
                  <a:srgbClr val="C5D0DC"/>
                </a:solidFill>
                <a:latin typeface="Calibri" pitchFamily="34" charset="0"/>
                <a:ea typeface="Calibri" pitchFamily="34" charset="-122"/>
                <a:cs typeface="Calibri" pitchFamily="34" charset="-120"/>
              </a:rPr>
              <a:t>. Use any platform and relationships you have to support its second reading.</a:t>
            </a:r>
          </a:p>
          <a:p>
            <a:pPr marL="0" indent="0" algn="l">
              <a:buNone/>
            </a:pPr>
            <a:endParaRPr lang="en-US" sz="1500" dirty="0">
              <a:solidFill>
                <a:srgbClr val="C5D0DC"/>
              </a:solidFill>
              <a:latin typeface="Calibri" pitchFamily="34" charset="0"/>
              <a:ea typeface="Calibri" pitchFamily="34" charset="-122"/>
              <a:cs typeface="Calibri" pitchFamily="34" charset="-120"/>
            </a:endParaRPr>
          </a:p>
          <a:p>
            <a:pPr marL="0" indent="0" algn="l">
              <a:buNone/>
            </a:pPr>
            <a:r>
              <a:rPr lang="en-US" sz="1500" dirty="0">
                <a:solidFill>
                  <a:srgbClr val="C5D0DC"/>
                </a:solidFill>
                <a:latin typeface="Calibri" pitchFamily="34" charset="0"/>
                <a:ea typeface="Calibri" pitchFamily="34" charset="-122"/>
                <a:cs typeface="Calibri" pitchFamily="34" charset="-120"/>
              </a:rPr>
              <a:t>Thank you</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234EDC4-7C50-B5D6-17D0-911163BD551D}"/>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474D5577-781E-09D8-49F4-3CA6F56B2054}"/>
              </a:ext>
            </a:extLst>
          </p:cNvPr>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3" name="Text 1">
            <a:extLst>
              <a:ext uri="{FF2B5EF4-FFF2-40B4-BE49-F238E27FC236}">
                <a16:creationId xmlns:a16="http://schemas.microsoft.com/office/drawing/2014/main" id="{A395D3AD-E3F3-177D-6028-77BD55DBDA30}"/>
              </a:ext>
            </a:extLst>
          </p:cNvPr>
          <p:cNvSpPr/>
          <p:nvPr/>
        </p:nvSpPr>
        <p:spPr>
          <a:xfrm>
            <a:off x="457200" y="146304"/>
            <a:ext cx="8229600" cy="621792"/>
          </a:xfrm>
          <a:prstGeom prst="rect">
            <a:avLst/>
          </a:prstGeom>
          <a:noFill/>
          <a:ln/>
        </p:spPr>
        <p:txBody>
          <a:bodyPr wrap="square" rtlCol="0" anchor="ctr"/>
          <a:lstStyle/>
          <a:p>
            <a:pPr marL="0" indent="0" algn="l">
              <a:buNone/>
            </a:pPr>
            <a:r>
              <a:rPr lang="en-US" sz="2400" b="1" dirty="0">
                <a:solidFill>
                  <a:srgbClr val="1A2433"/>
                </a:solidFill>
                <a:latin typeface="Calibri" pitchFamily="34" charset="0"/>
                <a:ea typeface="Calibri" pitchFamily="34" charset="-122"/>
                <a:cs typeface="Calibri" pitchFamily="34" charset="-120"/>
              </a:rPr>
              <a:t>About SmartPower</a:t>
            </a:r>
            <a:endParaRPr lang="en-US" sz="2400" dirty="0"/>
          </a:p>
        </p:txBody>
      </p:sp>
      <p:sp>
        <p:nvSpPr>
          <p:cNvPr id="5" name="Shape 3">
            <a:extLst>
              <a:ext uri="{FF2B5EF4-FFF2-40B4-BE49-F238E27FC236}">
                <a16:creationId xmlns:a16="http://schemas.microsoft.com/office/drawing/2014/main" id="{7668E1BB-E66A-ACE6-2A36-CFE30CB79CD8}"/>
              </a:ext>
            </a:extLst>
          </p:cNvPr>
          <p:cNvSpPr/>
          <p:nvPr/>
        </p:nvSpPr>
        <p:spPr>
          <a:xfrm>
            <a:off x="457200" y="4864608"/>
            <a:ext cx="8229600" cy="0"/>
          </a:xfrm>
          <a:prstGeom prst="line">
            <a:avLst/>
          </a:prstGeom>
          <a:noFill/>
          <a:ln w="12700">
            <a:solidFill>
              <a:srgbClr val="E8EDF4"/>
            </a:solidFill>
            <a:prstDash val="solid"/>
          </a:ln>
        </p:spPr>
        <p:txBody>
          <a:bodyPr/>
          <a:lstStyle/>
          <a:p>
            <a:endParaRPr lang="en-IE"/>
          </a:p>
        </p:txBody>
      </p:sp>
      <p:sp>
        <p:nvSpPr>
          <p:cNvPr id="7" name="Shape 5">
            <a:extLst>
              <a:ext uri="{FF2B5EF4-FFF2-40B4-BE49-F238E27FC236}">
                <a16:creationId xmlns:a16="http://schemas.microsoft.com/office/drawing/2014/main" id="{6430BCD2-9FE4-CC9B-0145-82FFC846E827}"/>
              </a:ext>
            </a:extLst>
          </p:cNvPr>
          <p:cNvSpPr/>
          <p:nvPr/>
        </p:nvSpPr>
        <p:spPr>
          <a:xfrm>
            <a:off x="457200" y="1051560"/>
            <a:ext cx="4096512" cy="16002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endParaRPr lang="en-IE"/>
          </a:p>
        </p:txBody>
      </p:sp>
      <p:sp>
        <p:nvSpPr>
          <p:cNvPr id="8" name="Shape 6">
            <a:extLst>
              <a:ext uri="{FF2B5EF4-FFF2-40B4-BE49-F238E27FC236}">
                <a16:creationId xmlns:a16="http://schemas.microsoft.com/office/drawing/2014/main" id="{96330B59-CE5A-9CB9-2ABD-FAA3BAE9099D}"/>
              </a:ext>
            </a:extLst>
          </p:cNvPr>
          <p:cNvSpPr/>
          <p:nvPr/>
        </p:nvSpPr>
        <p:spPr>
          <a:xfrm>
            <a:off x="457200" y="1051560"/>
            <a:ext cx="4096512" cy="100584"/>
          </a:xfrm>
          <a:prstGeom prst="rect">
            <a:avLst/>
          </a:prstGeom>
          <a:solidFill>
            <a:srgbClr val="E8A020"/>
          </a:solidFill>
          <a:ln w="12700">
            <a:solidFill>
              <a:srgbClr val="E8A020"/>
            </a:solidFill>
            <a:prstDash val="solid"/>
          </a:ln>
        </p:spPr>
        <p:txBody>
          <a:bodyPr/>
          <a:lstStyle/>
          <a:p>
            <a:endParaRPr lang="en-IE"/>
          </a:p>
        </p:txBody>
      </p:sp>
      <p:sp>
        <p:nvSpPr>
          <p:cNvPr id="9" name="Text 7">
            <a:extLst>
              <a:ext uri="{FF2B5EF4-FFF2-40B4-BE49-F238E27FC236}">
                <a16:creationId xmlns:a16="http://schemas.microsoft.com/office/drawing/2014/main" id="{83F48578-2187-8B63-F1F2-29A4E2A3C967}"/>
              </a:ext>
            </a:extLst>
          </p:cNvPr>
          <p:cNvSpPr/>
          <p:nvPr/>
        </p:nvSpPr>
        <p:spPr>
          <a:xfrm>
            <a:off x="621792" y="1234440"/>
            <a:ext cx="3749040" cy="320040"/>
          </a:xfrm>
          <a:prstGeom prst="rect">
            <a:avLst/>
          </a:prstGeom>
          <a:noFill/>
          <a:ln/>
        </p:spPr>
        <p:txBody>
          <a:bodyPr wrap="square" rtlCol="0" anchor="ctr"/>
          <a:lstStyle/>
          <a:p>
            <a:pPr marL="0" indent="0">
              <a:buNone/>
            </a:pPr>
            <a:r>
              <a:rPr lang="en-US" sz="1400" b="1" dirty="0">
                <a:solidFill>
                  <a:srgbClr val="1A2433"/>
                </a:solidFill>
                <a:latin typeface="Calibri" pitchFamily="34" charset="0"/>
                <a:ea typeface="Calibri" pitchFamily="34" charset="-122"/>
                <a:cs typeface="Calibri" pitchFamily="34" charset="-120"/>
              </a:rPr>
              <a:t>Grants for Energy Saving Projects</a:t>
            </a:r>
            <a:endParaRPr lang="en-US" sz="1400" dirty="0"/>
          </a:p>
        </p:txBody>
      </p:sp>
      <p:sp>
        <p:nvSpPr>
          <p:cNvPr id="10" name="Text 8">
            <a:extLst>
              <a:ext uri="{FF2B5EF4-FFF2-40B4-BE49-F238E27FC236}">
                <a16:creationId xmlns:a16="http://schemas.microsoft.com/office/drawing/2014/main" id="{17635726-387E-E88C-EE6E-C65856932E51}"/>
              </a:ext>
            </a:extLst>
          </p:cNvPr>
          <p:cNvSpPr/>
          <p:nvPr/>
        </p:nvSpPr>
        <p:spPr>
          <a:xfrm>
            <a:off x="621792" y="1600200"/>
            <a:ext cx="3749040" cy="914400"/>
          </a:xfrm>
          <a:prstGeom prst="rect">
            <a:avLst/>
          </a:prstGeom>
          <a:noFill/>
          <a:ln/>
        </p:spPr>
        <p:txBody>
          <a:bodyPr wrap="square" rtlCol="0" anchor="ctr"/>
          <a:lstStyle/>
          <a:p>
            <a:r>
              <a:rPr lang="en-US" sz="1200" dirty="0">
                <a:latin typeface="Calibri" pitchFamily="34" charset="0"/>
                <a:ea typeface="Calibri" pitchFamily="34" charset="-122"/>
                <a:cs typeface="Calibri" pitchFamily="34" charset="-120"/>
              </a:rPr>
              <a:t>Extensive experience working with the SEAI on their </a:t>
            </a:r>
            <a:r>
              <a:rPr lang="en-IE" sz="1200" dirty="0"/>
              <a:t>Excellence in Energy Efficiency Design (EXEED)</a:t>
            </a:r>
            <a:r>
              <a:rPr lang="en-US" sz="1200" dirty="0">
                <a:latin typeface="Calibri" pitchFamily="34" charset="0"/>
                <a:ea typeface="Calibri" pitchFamily="34" charset="-122"/>
                <a:cs typeface="Calibri" pitchFamily="34" charset="-120"/>
              </a:rPr>
              <a:t> program.  This program is lengthy but has the best grant levels.  Experience with nearly all the various local authority, SEAI and Enterprise Ireland grant </a:t>
            </a:r>
            <a:r>
              <a:rPr lang="en-US" sz="1200" dirty="0" err="1">
                <a:latin typeface="Calibri" pitchFamily="34" charset="0"/>
                <a:ea typeface="Calibri" pitchFamily="34" charset="-122"/>
                <a:cs typeface="Calibri" pitchFamily="34" charset="-120"/>
              </a:rPr>
              <a:t>programmes</a:t>
            </a:r>
            <a:r>
              <a:rPr lang="en-US" sz="1200" dirty="0">
                <a:latin typeface="Calibri" pitchFamily="34" charset="0"/>
                <a:ea typeface="Calibri" pitchFamily="34" charset="-122"/>
                <a:cs typeface="Calibri" pitchFamily="34" charset="-120"/>
              </a:rPr>
              <a:t>. </a:t>
            </a:r>
            <a:endParaRPr lang="en-US" sz="1200" dirty="0"/>
          </a:p>
        </p:txBody>
      </p:sp>
      <p:sp>
        <p:nvSpPr>
          <p:cNvPr id="11" name="Shape 9">
            <a:extLst>
              <a:ext uri="{FF2B5EF4-FFF2-40B4-BE49-F238E27FC236}">
                <a16:creationId xmlns:a16="http://schemas.microsoft.com/office/drawing/2014/main" id="{F3F06EDC-A82A-0DC7-89AF-C368425E3F66}"/>
              </a:ext>
            </a:extLst>
          </p:cNvPr>
          <p:cNvSpPr/>
          <p:nvPr/>
        </p:nvSpPr>
        <p:spPr>
          <a:xfrm>
            <a:off x="4828032" y="1051560"/>
            <a:ext cx="4096512" cy="16002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endParaRPr lang="en-IE"/>
          </a:p>
        </p:txBody>
      </p:sp>
      <p:sp>
        <p:nvSpPr>
          <p:cNvPr id="12" name="Shape 10">
            <a:extLst>
              <a:ext uri="{FF2B5EF4-FFF2-40B4-BE49-F238E27FC236}">
                <a16:creationId xmlns:a16="http://schemas.microsoft.com/office/drawing/2014/main" id="{659D6D64-E52C-D558-9F9D-7E7F56AD84AE}"/>
              </a:ext>
            </a:extLst>
          </p:cNvPr>
          <p:cNvSpPr/>
          <p:nvPr/>
        </p:nvSpPr>
        <p:spPr>
          <a:xfrm>
            <a:off x="4828032" y="1051560"/>
            <a:ext cx="4096512" cy="100584"/>
          </a:xfrm>
          <a:prstGeom prst="rect">
            <a:avLst/>
          </a:prstGeom>
          <a:solidFill>
            <a:srgbClr val="1E8A4C"/>
          </a:solidFill>
          <a:ln w="12700">
            <a:solidFill>
              <a:srgbClr val="1E8A4C"/>
            </a:solidFill>
            <a:prstDash val="solid"/>
          </a:ln>
        </p:spPr>
        <p:txBody>
          <a:bodyPr/>
          <a:lstStyle/>
          <a:p>
            <a:endParaRPr lang="en-IE"/>
          </a:p>
        </p:txBody>
      </p:sp>
      <p:sp>
        <p:nvSpPr>
          <p:cNvPr id="13" name="Text 11">
            <a:extLst>
              <a:ext uri="{FF2B5EF4-FFF2-40B4-BE49-F238E27FC236}">
                <a16:creationId xmlns:a16="http://schemas.microsoft.com/office/drawing/2014/main" id="{5F30AE25-D165-8C38-A638-F15594B8CE5A}"/>
              </a:ext>
            </a:extLst>
          </p:cNvPr>
          <p:cNvSpPr/>
          <p:nvPr/>
        </p:nvSpPr>
        <p:spPr>
          <a:xfrm>
            <a:off x="4992624" y="1234440"/>
            <a:ext cx="3749040" cy="320040"/>
          </a:xfrm>
          <a:prstGeom prst="rect">
            <a:avLst/>
          </a:prstGeom>
          <a:noFill/>
          <a:ln/>
        </p:spPr>
        <p:txBody>
          <a:bodyPr wrap="square" rtlCol="0" anchor="ctr"/>
          <a:lstStyle/>
          <a:p>
            <a:pPr marL="0" indent="0">
              <a:buNone/>
            </a:pPr>
            <a:r>
              <a:rPr lang="en-US" sz="1400" b="1" dirty="0">
                <a:solidFill>
                  <a:srgbClr val="1A2433"/>
                </a:solidFill>
                <a:latin typeface="Calibri" pitchFamily="34" charset="0"/>
                <a:ea typeface="Calibri" pitchFamily="34" charset="-122"/>
                <a:cs typeface="Calibri" pitchFamily="34" charset="-120"/>
              </a:rPr>
              <a:t>ISO-50001, I.S. 399. Energy Management</a:t>
            </a:r>
            <a:endParaRPr lang="en-US" sz="1400" dirty="0"/>
          </a:p>
        </p:txBody>
      </p:sp>
      <p:sp>
        <p:nvSpPr>
          <p:cNvPr id="14" name="Text 12">
            <a:extLst>
              <a:ext uri="{FF2B5EF4-FFF2-40B4-BE49-F238E27FC236}">
                <a16:creationId xmlns:a16="http://schemas.microsoft.com/office/drawing/2014/main" id="{7097DB91-AEE7-BEAD-5B2A-90BA6E38C00B}"/>
              </a:ext>
            </a:extLst>
          </p:cNvPr>
          <p:cNvSpPr/>
          <p:nvPr/>
        </p:nvSpPr>
        <p:spPr>
          <a:xfrm>
            <a:off x="4992624" y="1600200"/>
            <a:ext cx="3749040" cy="914400"/>
          </a:xfrm>
          <a:prstGeom prst="rect">
            <a:avLst/>
          </a:prstGeom>
          <a:noFill/>
          <a:ln/>
        </p:spPr>
        <p:txBody>
          <a:bodyPr wrap="square" rtlCol="0" anchor="ctr"/>
          <a:lstStyle/>
          <a:p>
            <a:pPr marL="0" indent="0">
              <a:buNone/>
            </a:pPr>
            <a:r>
              <a:rPr lang="en-US" sz="1200" dirty="0">
                <a:latin typeface="Calibri" pitchFamily="34" charset="0"/>
                <a:ea typeface="Calibri" pitchFamily="34" charset="-122"/>
                <a:cs typeface="Calibri" pitchFamily="34" charset="-120"/>
              </a:rPr>
              <a:t>ISO-50001, Design for Energy Management.  Active member of NSAI ISO/Technical Committee 59 (Energy Management and Energy Savings).</a:t>
            </a:r>
          </a:p>
          <a:p>
            <a:pPr marL="0" indent="0">
              <a:buNone/>
            </a:pPr>
            <a:endParaRPr lang="en-US" sz="1200" dirty="0">
              <a:latin typeface="Calibri" pitchFamily="34" charset="0"/>
              <a:ea typeface="Calibri" pitchFamily="34" charset="-122"/>
              <a:cs typeface="Calibri" pitchFamily="34" charset="-120"/>
            </a:endParaRPr>
          </a:p>
          <a:p>
            <a:pPr marL="0" indent="0">
              <a:buNone/>
            </a:pPr>
            <a:r>
              <a:rPr lang="en-US" sz="1200" dirty="0">
                <a:latin typeface="Calibri" pitchFamily="34" charset="0"/>
                <a:ea typeface="Calibri" pitchFamily="34" charset="-122"/>
                <a:cs typeface="Calibri" pitchFamily="34" charset="-120"/>
              </a:rPr>
              <a:t>Energy Audits, Submetering, ISO-50001 Monthly Reports. </a:t>
            </a:r>
            <a:endParaRPr lang="en-US" sz="1200" dirty="0"/>
          </a:p>
        </p:txBody>
      </p:sp>
      <p:sp>
        <p:nvSpPr>
          <p:cNvPr id="15" name="Shape 13">
            <a:extLst>
              <a:ext uri="{FF2B5EF4-FFF2-40B4-BE49-F238E27FC236}">
                <a16:creationId xmlns:a16="http://schemas.microsoft.com/office/drawing/2014/main" id="{6D1E6FCF-1974-011D-29E6-B7CA26C77E1A}"/>
              </a:ext>
            </a:extLst>
          </p:cNvPr>
          <p:cNvSpPr/>
          <p:nvPr/>
        </p:nvSpPr>
        <p:spPr>
          <a:xfrm>
            <a:off x="457200" y="2807208"/>
            <a:ext cx="4096512" cy="16002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endParaRPr lang="en-IE"/>
          </a:p>
        </p:txBody>
      </p:sp>
      <p:sp>
        <p:nvSpPr>
          <p:cNvPr id="16" name="Shape 14">
            <a:extLst>
              <a:ext uri="{FF2B5EF4-FFF2-40B4-BE49-F238E27FC236}">
                <a16:creationId xmlns:a16="http://schemas.microsoft.com/office/drawing/2014/main" id="{50B69E6F-BE9C-80A5-4537-17F87C48B23E}"/>
              </a:ext>
            </a:extLst>
          </p:cNvPr>
          <p:cNvSpPr/>
          <p:nvPr/>
        </p:nvSpPr>
        <p:spPr>
          <a:xfrm>
            <a:off x="457200" y="2807208"/>
            <a:ext cx="4096512" cy="100584"/>
          </a:xfrm>
          <a:prstGeom prst="rect">
            <a:avLst/>
          </a:prstGeom>
          <a:solidFill>
            <a:srgbClr val="1B4F8A"/>
          </a:solidFill>
          <a:ln w="12700">
            <a:solidFill>
              <a:srgbClr val="1B4F8A"/>
            </a:solidFill>
            <a:prstDash val="solid"/>
          </a:ln>
        </p:spPr>
        <p:txBody>
          <a:bodyPr/>
          <a:lstStyle/>
          <a:p>
            <a:endParaRPr lang="en-IE"/>
          </a:p>
        </p:txBody>
      </p:sp>
      <p:sp>
        <p:nvSpPr>
          <p:cNvPr id="17" name="Text 15">
            <a:extLst>
              <a:ext uri="{FF2B5EF4-FFF2-40B4-BE49-F238E27FC236}">
                <a16:creationId xmlns:a16="http://schemas.microsoft.com/office/drawing/2014/main" id="{7A292AE6-B54F-D956-16BE-A51A8AFB1341}"/>
              </a:ext>
            </a:extLst>
          </p:cNvPr>
          <p:cNvSpPr/>
          <p:nvPr/>
        </p:nvSpPr>
        <p:spPr>
          <a:xfrm>
            <a:off x="621792" y="2990088"/>
            <a:ext cx="3749040" cy="320040"/>
          </a:xfrm>
          <a:prstGeom prst="rect">
            <a:avLst/>
          </a:prstGeom>
          <a:noFill/>
          <a:ln/>
        </p:spPr>
        <p:txBody>
          <a:bodyPr wrap="square" rtlCol="0" anchor="ctr"/>
          <a:lstStyle/>
          <a:p>
            <a:pPr marL="0" indent="0">
              <a:buNone/>
            </a:pPr>
            <a:r>
              <a:rPr lang="en-US" sz="1400" b="1" dirty="0">
                <a:solidFill>
                  <a:srgbClr val="1A2433"/>
                </a:solidFill>
                <a:latin typeface="Calibri" pitchFamily="34" charset="0"/>
                <a:ea typeface="Calibri" pitchFamily="34" charset="-122"/>
                <a:cs typeface="Calibri" pitchFamily="34" charset="-120"/>
              </a:rPr>
              <a:t>Energy Credit Rebates</a:t>
            </a:r>
            <a:endParaRPr lang="en-US" sz="1400" dirty="0"/>
          </a:p>
        </p:txBody>
      </p:sp>
      <p:sp>
        <p:nvSpPr>
          <p:cNvPr id="18" name="Text 16">
            <a:extLst>
              <a:ext uri="{FF2B5EF4-FFF2-40B4-BE49-F238E27FC236}">
                <a16:creationId xmlns:a16="http://schemas.microsoft.com/office/drawing/2014/main" id="{8D2E5EC5-DA52-26DF-C53A-B2039A137BBB}"/>
              </a:ext>
            </a:extLst>
          </p:cNvPr>
          <p:cNvSpPr/>
          <p:nvPr/>
        </p:nvSpPr>
        <p:spPr>
          <a:xfrm>
            <a:off x="621792" y="3355848"/>
            <a:ext cx="3749040" cy="914400"/>
          </a:xfrm>
          <a:prstGeom prst="rect">
            <a:avLst/>
          </a:prstGeom>
          <a:noFill/>
          <a:ln/>
        </p:spPr>
        <p:txBody>
          <a:bodyPr wrap="square" rtlCol="0" anchor="ctr"/>
          <a:lstStyle/>
          <a:p>
            <a:r>
              <a:rPr lang="en-US" sz="1200" dirty="0">
                <a:latin typeface="Calibri" pitchFamily="34" charset="0"/>
                <a:ea typeface="Calibri" pitchFamily="34" charset="-122"/>
                <a:cs typeface="Calibri" pitchFamily="34" charset="-120"/>
              </a:rPr>
              <a:t>Registered </a:t>
            </a:r>
            <a:r>
              <a:rPr lang="en-IE" sz="1200" dirty="0"/>
              <a:t>International Performance Measurement and Verification Protocol (IPMVP) </a:t>
            </a:r>
            <a:r>
              <a:rPr lang="en-US" sz="1200" dirty="0">
                <a:latin typeface="Calibri" pitchFamily="34" charset="0"/>
                <a:ea typeface="Calibri" pitchFamily="34" charset="-122"/>
                <a:cs typeface="Calibri" pitchFamily="34" charset="-120"/>
              </a:rPr>
              <a:t>professional, calculating energy savings for Energy Efficiency Obligation Scheme (ESOS) energy credits. (Some projects get more credit rebates than the project CAPEX). </a:t>
            </a:r>
            <a:endParaRPr lang="en-US" sz="1200" dirty="0"/>
          </a:p>
        </p:txBody>
      </p:sp>
      <p:sp>
        <p:nvSpPr>
          <p:cNvPr id="19" name="Shape 17">
            <a:extLst>
              <a:ext uri="{FF2B5EF4-FFF2-40B4-BE49-F238E27FC236}">
                <a16:creationId xmlns:a16="http://schemas.microsoft.com/office/drawing/2014/main" id="{5BF73EDD-9166-9633-0A18-21409814BBE4}"/>
              </a:ext>
            </a:extLst>
          </p:cNvPr>
          <p:cNvSpPr/>
          <p:nvPr/>
        </p:nvSpPr>
        <p:spPr>
          <a:xfrm>
            <a:off x="4828032" y="2807208"/>
            <a:ext cx="4096512" cy="16002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endParaRPr lang="en-IE"/>
          </a:p>
        </p:txBody>
      </p:sp>
      <p:sp>
        <p:nvSpPr>
          <p:cNvPr id="20" name="Shape 18">
            <a:extLst>
              <a:ext uri="{FF2B5EF4-FFF2-40B4-BE49-F238E27FC236}">
                <a16:creationId xmlns:a16="http://schemas.microsoft.com/office/drawing/2014/main" id="{B48C3FFF-8D0A-C77E-D6FD-341AD59243F6}"/>
              </a:ext>
            </a:extLst>
          </p:cNvPr>
          <p:cNvSpPr/>
          <p:nvPr/>
        </p:nvSpPr>
        <p:spPr>
          <a:xfrm>
            <a:off x="4828032" y="2807208"/>
            <a:ext cx="4096512" cy="100584"/>
          </a:xfrm>
          <a:prstGeom prst="rect">
            <a:avLst/>
          </a:prstGeom>
          <a:solidFill>
            <a:srgbClr val="0E7C86"/>
          </a:solidFill>
          <a:ln w="12700">
            <a:solidFill>
              <a:srgbClr val="0E7C86"/>
            </a:solidFill>
            <a:prstDash val="solid"/>
          </a:ln>
        </p:spPr>
        <p:txBody>
          <a:bodyPr/>
          <a:lstStyle/>
          <a:p>
            <a:endParaRPr lang="en-IE"/>
          </a:p>
        </p:txBody>
      </p:sp>
      <p:sp>
        <p:nvSpPr>
          <p:cNvPr id="21" name="Text 19">
            <a:extLst>
              <a:ext uri="{FF2B5EF4-FFF2-40B4-BE49-F238E27FC236}">
                <a16:creationId xmlns:a16="http://schemas.microsoft.com/office/drawing/2014/main" id="{2BFD4F13-48C6-BFCB-9E41-114C522EAD0A}"/>
              </a:ext>
            </a:extLst>
          </p:cNvPr>
          <p:cNvSpPr/>
          <p:nvPr/>
        </p:nvSpPr>
        <p:spPr>
          <a:xfrm>
            <a:off x="4992624" y="2990088"/>
            <a:ext cx="3749040" cy="320040"/>
          </a:xfrm>
          <a:prstGeom prst="rect">
            <a:avLst/>
          </a:prstGeom>
          <a:noFill/>
          <a:ln/>
        </p:spPr>
        <p:txBody>
          <a:bodyPr wrap="square" rtlCol="0" anchor="ctr"/>
          <a:lstStyle/>
          <a:p>
            <a:pPr marL="0" indent="0">
              <a:buNone/>
            </a:pPr>
            <a:r>
              <a:rPr lang="en-US" sz="1400" b="1" dirty="0">
                <a:solidFill>
                  <a:srgbClr val="1A2433"/>
                </a:solidFill>
                <a:latin typeface="Calibri" pitchFamily="34" charset="0"/>
                <a:ea typeface="Calibri" pitchFamily="34" charset="-122"/>
                <a:cs typeface="Calibri" pitchFamily="34" charset="-120"/>
              </a:rPr>
              <a:t>Hedging and Buying Energy</a:t>
            </a:r>
            <a:endParaRPr lang="en-US" sz="1400" dirty="0"/>
          </a:p>
        </p:txBody>
      </p:sp>
      <p:sp>
        <p:nvSpPr>
          <p:cNvPr id="22" name="Text 20">
            <a:extLst>
              <a:ext uri="{FF2B5EF4-FFF2-40B4-BE49-F238E27FC236}">
                <a16:creationId xmlns:a16="http://schemas.microsoft.com/office/drawing/2014/main" id="{CA809BC9-419D-01AA-7960-93C7D4F10EB9}"/>
              </a:ext>
            </a:extLst>
          </p:cNvPr>
          <p:cNvSpPr/>
          <p:nvPr/>
        </p:nvSpPr>
        <p:spPr>
          <a:xfrm>
            <a:off x="4992624" y="3355848"/>
            <a:ext cx="3749040" cy="914400"/>
          </a:xfrm>
          <a:prstGeom prst="rect">
            <a:avLst/>
          </a:prstGeom>
          <a:noFill/>
          <a:ln/>
        </p:spPr>
        <p:txBody>
          <a:bodyPr wrap="square" rtlCol="0" anchor="ctr"/>
          <a:lstStyle/>
          <a:p>
            <a:pPr marL="0" indent="0">
              <a:buNone/>
            </a:pPr>
            <a:r>
              <a:rPr lang="en-US" sz="1200" dirty="0">
                <a:latin typeface="Calibri" pitchFamily="34" charset="0"/>
                <a:ea typeface="Calibri" pitchFamily="34" charset="-122"/>
                <a:cs typeface="Calibri" pitchFamily="34" charset="-120"/>
              </a:rPr>
              <a:t>Cost-effective procurement for both electricity and gas. Market advice on how and when to hedge forward or follow the Day Ahead Market.   Our software reverse-engineers energy invoices to give detailed mark-up analysis and monthly budget figures. </a:t>
            </a:r>
            <a:endParaRPr lang="en-US" sz="1200" dirty="0"/>
          </a:p>
        </p:txBody>
      </p:sp>
    </p:spTree>
    <p:extLst>
      <p:ext uri="{BB962C8B-B14F-4D97-AF65-F5344CB8AC3E}">
        <p14:creationId xmlns:p14="http://schemas.microsoft.com/office/powerpoint/2010/main" val="1277411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3" name="Text 1"/>
          <p:cNvSpPr/>
          <p:nvPr/>
        </p:nvSpPr>
        <p:spPr>
          <a:xfrm>
            <a:off x="457200" y="146304"/>
            <a:ext cx="8229600" cy="621792"/>
          </a:xfrm>
          <a:prstGeom prst="rect">
            <a:avLst/>
          </a:prstGeom>
          <a:noFill/>
          <a:ln/>
        </p:spPr>
        <p:txBody>
          <a:bodyPr wrap="square" rtlCol="0" anchor="ctr"/>
          <a:lstStyle/>
          <a:p>
            <a:pPr marL="0" indent="0" algn="l">
              <a:buNone/>
            </a:pPr>
            <a:r>
              <a:rPr lang="en-US" sz="2400" b="1" dirty="0">
                <a:solidFill>
                  <a:srgbClr val="1A2433"/>
                </a:solidFill>
                <a:latin typeface="Calibri" pitchFamily="34" charset="0"/>
                <a:ea typeface="Calibri" pitchFamily="34" charset="-122"/>
                <a:cs typeface="Calibri" pitchFamily="34" charset="-120"/>
              </a:rPr>
              <a:t>The Electricity Grid Is Under Compounding Pressure</a:t>
            </a:r>
            <a:endParaRPr lang="en-US" sz="2400" dirty="0"/>
          </a:p>
        </p:txBody>
      </p:sp>
      <p:sp>
        <p:nvSpPr>
          <p:cNvPr id="4" name="Text 2"/>
          <p:cNvSpPr/>
          <p:nvPr/>
        </p:nvSpPr>
        <p:spPr>
          <a:xfrm>
            <a:off x="457200" y="715005"/>
            <a:ext cx="8229600" cy="201168"/>
          </a:xfrm>
          <a:prstGeom prst="rect">
            <a:avLst/>
          </a:prstGeom>
          <a:noFill/>
          <a:ln/>
        </p:spPr>
        <p:txBody>
          <a:bodyPr wrap="square" rtlCol="0" anchor="ctr"/>
          <a:lstStyle/>
          <a:p>
            <a:pPr marL="0" indent="0" algn="l">
              <a:buNone/>
            </a:pPr>
            <a:r>
              <a:rPr lang="en-US" sz="1000" i="1" dirty="0">
                <a:solidFill>
                  <a:srgbClr val="8899AA"/>
                </a:solidFill>
                <a:latin typeface="Calibri" pitchFamily="34" charset="0"/>
                <a:ea typeface="Calibri" pitchFamily="34" charset="-122"/>
                <a:cs typeface="Calibri" pitchFamily="34" charset="-120"/>
              </a:rPr>
              <a:t>Where the System Is Headed</a:t>
            </a:r>
            <a:endParaRPr lang="en-US" sz="1000" dirty="0"/>
          </a:p>
        </p:txBody>
      </p:sp>
      <p:sp>
        <p:nvSpPr>
          <p:cNvPr id="5" name="Shape 3"/>
          <p:cNvSpPr/>
          <p:nvPr/>
        </p:nvSpPr>
        <p:spPr>
          <a:xfrm>
            <a:off x="457200" y="4864608"/>
            <a:ext cx="8229600" cy="0"/>
          </a:xfrm>
          <a:prstGeom prst="line">
            <a:avLst/>
          </a:prstGeom>
          <a:noFill/>
          <a:ln w="12700">
            <a:solidFill>
              <a:srgbClr val="E8EDF4"/>
            </a:solidFill>
            <a:prstDash val="solid"/>
          </a:ln>
        </p:spPr>
        <p:txBody>
          <a:bodyPr/>
          <a:lstStyle/>
          <a:p>
            <a:endParaRPr lang="en-IE"/>
          </a:p>
        </p:txBody>
      </p:sp>
      <p:sp>
        <p:nvSpPr>
          <p:cNvPr id="7" name="Shape 5"/>
          <p:cNvSpPr/>
          <p:nvPr/>
        </p:nvSpPr>
        <p:spPr>
          <a:xfrm>
            <a:off x="457200" y="1024128"/>
            <a:ext cx="2560320" cy="1170432"/>
          </a:xfrm>
          <a:prstGeom prst="rect">
            <a:avLst/>
          </a:prstGeom>
          <a:solidFill>
            <a:srgbClr val="F4F7FB"/>
          </a:solidFill>
          <a:ln w="12700">
            <a:solidFill>
              <a:srgbClr val="F4F7FB"/>
            </a:solidFill>
            <a:prstDash val="solid"/>
          </a:ln>
          <a:effectLst>
            <a:outerShdw blurRad="101600" dist="38100" dir="8100000" algn="bl" rotWithShape="0">
              <a:srgbClr val="000000">
                <a:alpha val="12000"/>
              </a:srgbClr>
            </a:outerShdw>
          </a:effectLst>
        </p:spPr>
        <p:txBody>
          <a:bodyPr/>
          <a:lstStyle/>
          <a:p>
            <a:endParaRPr lang="en-IE"/>
          </a:p>
        </p:txBody>
      </p:sp>
      <p:sp>
        <p:nvSpPr>
          <p:cNvPr id="8" name="Text 6"/>
          <p:cNvSpPr/>
          <p:nvPr/>
        </p:nvSpPr>
        <p:spPr>
          <a:xfrm>
            <a:off x="457200" y="1078992"/>
            <a:ext cx="2560320" cy="632033"/>
          </a:xfrm>
          <a:prstGeom prst="rect">
            <a:avLst/>
          </a:prstGeom>
          <a:noFill/>
          <a:ln/>
        </p:spPr>
        <p:txBody>
          <a:bodyPr wrap="square" rtlCol="0" anchor="b"/>
          <a:lstStyle/>
          <a:p>
            <a:pPr marL="0" indent="0" algn="ctr">
              <a:buNone/>
            </a:pPr>
            <a:r>
              <a:rPr lang="en-US" sz="3400" b="1" dirty="0">
                <a:solidFill>
                  <a:srgbClr val="1B4F8A"/>
                </a:solidFill>
                <a:latin typeface="Calibri" pitchFamily="34" charset="0"/>
                <a:ea typeface="Calibri" pitchFamily="34" charset="-122"/>
                <a:cs typeface="Calibri" pitchFamily="34" charset="-120"/>
              </a:rPr>
              <a:t>50%+</a:t>
            </a:r>
            <a:endParaRPr lang="en-US" sz="3400" dirty="0"/>
          </a:p>
        </p:txBody>
      </p:sp>
      <p:sp>
        <p:nvSpPr>
          <p:cNvPr id="9" name="Text 7"/>
          <p:cNvSpPr/>
          <p:nvPr/>
        </p:nvSpPr>
        <p:spPr>
          <a:xfrm>
            <a:off x="548640" y="1679570"/>
            <a:ext cx="2377440" cy="468173"/>
          </a:xfrm>
          <a:prstGeom prst="rect">
            <a:avLst/>
          </a:prstGeom>
          <a:noFill/>
          <a:ln/>
        </p:spPr>
        <p:txBody>
          <a:bodyPr wrap="square" rtlCol="0" anchor="t"/>
          <a:lstStyle/>
          <a:p>
            <a:pPr marL="0" indent="0" algn="ctr">
              <a:buNone/>
            </a:pPr>
            <a:r>
              <a:rPr lang="en-US" sz="1000" dirty="0">
                <a:solidFill>
                  <a:srgbClr val="1A2433"/>
                </a:solidFill>
                <a:latin typeface="Calibri" pitchFamily="34" charset="0"/>
                <a:ea typeface="Calibri" pitchFamily="34" charset="-122"/>
                <a:cs typeface="Calibri" pitchFamily="34" charset="-120"/>
              </a:rPr>
              <a:t>Projected electricity demand growth to 2030</a:t>
            </a:r>
            <a:endParaRPr lang="en-US" sz="1000" dirty="0"/>
          </a:p>
        </p:txBody>
      </p:sp>
      <p:sp>
        <p:nvSpPr>
          <p:cNvPr id="10" name="Shape 8"/>
          <p:cNvSpPr/>
          <p:nvPr/>
        </p:nvSpPr>
        <p:spPr>
          <a:xfrm>
            <a:off x="3291840" y="1024128"/>
            <a:ext cx="2560320" cy="1170432"/>
          </a:xfrm>
          <a:prstGeom prst="rect">
            <a:avLst/>
          </a:prstGeom>
          <a:solidFill>
            <a:srgbClr val="F4F7FB"/>
          </a:solidFill>
          <a:ln w="12700">
            <a:solidFill>
              <a:srgbClr val="F4F7FB"/>
            </a:solidFill>
            <a:prstDash val="solid"/>
          </a:ln>
          <a:effectLst>
            <a:outerShdw blurRad="101600" dist="38100" dir="8100000" algn="bl" rotWithShape="0">
              <a:srgbClr val="000000">
                <a:alpha val="12000"/>
              </a:srgbClr>
            </a:outerShdw>
          </a:effectLst>
        </p:spPr>
        <p:txBody>
          <a:bodyPr/>
          <a:lstStyle/>
          <a:p>
            <a:endParaRPr lang="en-IE"/>
          </a:p>
        </p:txBody>
      </p:sp>
      <p:sp>
        <p:nvSpPr>
          <p:cNvPr id="11" name="Text 9"/>
          <p:cNvSpPr/>
          <p:nvPr/>
        </p:nvSpPr>
        <p:spPr>
          <a:xfrm>
            <a:off x="3291840" y="1078992"/>
            <a:ext cx="2560320" cy="632033"/>
          </a:xfrm>
          <a:prstGeom prst="rect">
            <a:avLst/>
          </a:prstGeom>
          <a:noFill/>
          <a:ln/>
        </p:spPr>
        <p:txBody>
          <a:bodyPr wrap="square" rtlCol="0" anchor="b"/>
          <a:lstStyle/>
          <a:p>
            <a:pPr marL="0" indent="0" algn="ctr">
              <a:buNone/>
            </a:pPr>
            <a:r>
              <a:rPr lang="en-US" sz="3400" b="1" dirty="0">
                <a:solidFill>
                  <a:srgbClr val="E8A020"/>
                </a:solidFill>
                <a:latin typeface="Calibri" pitchFamily="34" charset="0"/>
                <a:ea typeface="Calibri" pitchFamily="34" charset="-122"/>
                <a:cs typeface="Calibri" pitchFamily="34" charset="-120"/>
              </a:rPr>
              <a:t>11.4%</a:t>
            </a:r>
            <a:endParaRPr lang="en-US" sz="3400" dirty="0"/>
          </a:p>
        </p:txBody>
      </p:sp>
      <p:sp>
        <p:nvSpPr>
          <p:cNvPr id="12" name="Text 10"/>
          <p:cNvSpPr/>
          <p:nvPr/>
        </p:nvSpPr>
        <p:spPr>
          <a:xfrm>
            <a:off x="3383280" y="1679570"/>
            <a:ext cx="2377440" cy="468173"/>
          </a:xfrm>
          <a:prstGeom prst="rect">
            <a:avLst/>
          </a:prstGeom>
          <a:noFill/>
          <a:ln/>
        </p:spPr>
        <p:txBody>
          <a:bodyPr wrap="square" rtlCol="0" anchor="t"/>
          <a:lstStyle/>
          <a:p>
            <a:pPr marL="0" indent="0" algn="ctr">
              <a:buNone/>
            </a:pPr>
            <a:r>
              <a:rPr lang="en-US" sz="1000" dirty="0">
                <a:solidFill>
                  <a:srgbClr val="1A2433"/>
                </a:solidFill>
                <a:latin typeface="Calibri" pitchFamily="34" charset="0"/>
                <a:ea typeface="Calibri" pitchFamily="34" charset="-122"/>
                <a:cs typeface="Calibri" pitchFamily="34" charset="-120"/>
              </a:rPr>
              <a:t>Wind turned off in RoI in 2025</a:t>
            </a:r>
            <a:endParaRPr lang="en-US" sz="1000" dirty="0"/>
          </a:p>
        </p:txBody>
      </p:sp>
      <p:sp>
        <p:nvSpPr>
          <p:cNvPr id="13" name="Shape 11"/>
          <p:cNvSpPr/>
          <p:nvPr/>
        </p:nvSpPr>
        <p:spPr>
          <a:xfrm>
            <a:off x="6126480" y="1024128"/>
            <a:ext cx="2560320" cy="1170432"/>
          </a:xfrm>
          <a:prstGeom prst="rect">
            <a:avLst/>
          </a:prstGeom>
          <a:solidFill>
            <a:srgbClr val="F4F7FB"/>
          </a:solidFill>
          <a:ln w="12700">
            <a:solidFill>
              <a:srgbClr val="F4F7FB"/>
            </a:solidFill>
            <a:prstDash val="solid"/>
          </a:ln>
          <a:effectLst>
            <a:outerShdw blurRad="101600" dist="38100" dir="8100000" algn="bl" rotWithShape="0">
              <a:srgbClr val="000000">
                <a:alpha val="12000"/>
              </a:srgbClr>
            </a:outerShdw>
          </a:effectLst>
        </p:spPr>
        <p:txBody>
          <a:bodyPr/>
          <a:lstStyle/>
          <a:p>
            <a:endParaRPr lang="en-IE"/>
          </a:p>
        </p:txBody>
      </p:sp>
      <p:sp>
        <p:nvSpPr>
          <p:cNvPr id="14" name="Text 12"/>
          <p:cNvSpPr/>
          <p:nvPr/>
        </p:nvSpPr>
        <p:spPr>
          <a:xfrm>
            <a:off x="6126480" y="1078992"/>
            <a:ext cx="2560320" cy="632033"/>
          </a:xfrm>
          <a:prstGeom prst="rect">
            <a:avLst/>
          </a:prstGeom>
          <a:noFill/>
          <a:ln/>
        </p:spPr>
        <p:txBody>
          <a:bodyPr wrap="square" rtlCol="0" anchor="b"/>
          <a:lstStyle/>
          <a:p>
            <a:pPr marL="0" indent="0" algn="ctr">
              <a:buNone/>
            </a:pPr>
            <a:r>
              <a:rPr lang="en-US" sz="3400" b="1" dirty="0">
                <a:solidFill>
                  <a:srgbClr val="E8A020"/>
                </a:solidFill>
                <a:latin typeface="Calibri" pitchFamily="34" charset="0"/>
                <a:ea typeface="Calibri" pitchFamily="34" charset="-122"/>
                <a:cs typeface="Calibri" pitchFamily="34" charset="-120"/>
              </a:rPr>
              <a:t>22%</a:t>
            </a:r>
            <a:endParaRPr lang="en-US" sz="3400" dirty="0"/>
          </a:p>
        </p:txBody>
      </p:sp>
      <p:sp>
        <p:nvSpPr>
          <p:cNvPr id="15" name="Text 13"/>
          <p:cNvSpPr/>
          <p:nvPr/>
        </p:nvSpPr>
        <p:spPr>
          <a:xfrm>
            <a:off x="6217920" y="1679570"/>
            <a:ext cx="2377440" cy="468173"/>
          </a:xfrm>
          <a:prstGeom prst="rect">
            <a:avLst/>
          </a:prstGeom>
          <a:noFill/>
          <a:ln/>
        </p:spPr>
        <p:txBody>
          <a:bodyPr wrap="square" rtlCol="0" anchor="t"/>
          <a:lstStyle/>
          <a:p>
            <a:pPr marL="0" indent="0" algn="ctr">
              <a:buNone/>
            </a:pPr>
            <a:r>
              <a:rPr lang="en-US" sz="1000" dirty="0">
                <a:solidFill>
                  <a:srgbClr val="1A2433"/>
                </a:solidFill>
                <a:latin typeface="Calibri" pitchFamily="34" charset="0"/>
                <a:ea typeface="Calibri" pitchFamily="34" charset="-122"/>
                <a:cs typeface="Calibri" pitchFamily="34" charset="-120"/>
              </a:rPr>
              <a:t>Wind turned off in Northern Ireland in 2025</a:t>
            </a:r>
            <a:endParaRPr lang="en-US" sz="1000" dirty="0"/>
          </a:p>
        </p:txBody>
      </p:sp>
      <p:sp>
        <p:nvSpPr>
          <p:cNvPr id="16" name="Text 14"/>
          <p:cNvSpPr/>
          <p:nvPr/>
        </p:nvSpPr>
        <p:spPr>
          <a:xfrm>
            <a:off x="457200" y="2377440"/>
            <a:ext cx="3977640" cy="530352"/>
          </a:xfrm>
          <a:prstGeom prst="rect">
            <a:avLst/>
          </a:prstGeom>
          <a:noFill/>
          <a:ln/>
        </p:spPr>
        <p:txBody>
          <a:bodyPr wrap="square" rtlCol="0" anchor="ctr"/>
          <a:lstStyle/>
          <a:p>
            <a:pPr marL="342900" indent="-342900">
              <a:buSzPct val="100000"/>
              <a:buChar char="•"/>
            </a:pPr>
            <a:r>
              <a:rPr lang="en-US" sz="1150" dirty="0">
                <a:solidFill>
                  <a:srgbClr val="1A2433"/>
                </a:solidFill>
                <a:latin typeface="Calibri" pitchFamily="34" charset="0"/>
                <a:ea typeface="Calibri" pitchFamily="34" charset="-122"/>
                <a:cs typeface="Calibri" pitchFamily="34" charset="-120"/>
              </a:rPr>
              <a:t>Heat pumps, EVs, and data centres add load at locations the grid was not designed to serve.</a:t>
            </a:r>
            <a:endParaRPr lang="en-US" sz="1150" dirty="0"/>
          </a:p>
        </p:txBody>
      </p:sp>
      <p:sp>
        <p:nvSpPr>
          <p:cNvPr id="17" name="Text 15"/>
          <p:cNvSpPr/>
          <p:nvPr/>
        </p:nvSpPr>
        <p:spPr>
          <a:xfrm>
            <a:off x="457200" y="2962656"/>
            <a:ext cx="3977640" cy="530352"/>
          </a:xfrm>
          <a:prstGeom prst="rect">
            <a:avLst/>
          </a:prstGeom>
          <a:noFill/>
          <a:ln/>
        </p:spPr>
        <p:txBody>
          <a:bodyPr wrap="square" rtlCol="0" anchor="ctr"/>
          <a:lstStyle/>
          <a:p>
            <a:pPr marL="342900" indent="-342900">
              <a:buSzPct val="100000"/>
              <a:buChar char="•"/>
            </a:pPr>
            <a:r>
              <a:rPr lang="en-US" sz="1150" dirty="0">
                <a:solidFill>
                  <a:srgbClr val="1A2433"/>
                </a:solidFill>
                <a:latin typeface="Calibri" pitchFamily="34" charset="0"/>
                <a:ea typeface="Calibri" pitchFamily="34" charset="-122"/>
                <a:cs typeface="Calibri" pitchFamily="34" charset="-120"/>
              </a:rPr>
              <a:t>Grid connection queues are long; capacity is exhausted in some areas entirely.</a:t>
            </a:r>
            <a:endParaRPr lang="en-US" sz="1150" dirty="0"/>
          </a:p>
        </p:txBody>
      </p:sp>
      <p:sp>
        <p:nvSpPr>
          <p:cNvPr id="18" name="Text 16"/>
          <p:cNvSpPr/>
          <p:nvPr/>
        </p:nvSpPr>
        <p:spPr>
          <a:xfrm>
            <a:off x="457200" y="3547872"/>
            <a:ext cx="3977640" cy="530352"/>
          </a:xfrm>
          <a:prstGeom prst="rect">
            <a:avLst/>
          </a:prstGeom>
          <a:noFill/>
          <a:ln/>
        </p:spPr>
        <p:txBody>
          <a:bodyPr wrap="square" rtlCol="0" anchor="ctr"/>
          <a:lstStyle/>
          <a:p>
            <a:pPr marL="342900" indent="-342900">
              <a:buSzPct val="100000"/>
              <a:buChar char="•"/>
            </a:pPr>
            <a:r>
              <a:rPr lang="en-US" sz="1150" dirty="0">
                <a:solidFill>
                  <a:srgbClr val="1A2433"/>
                </a:solidFill>
                <a:latin typeface="Calibri" pitchFamily="34" charset="0"/>
                <a:ea typeface="Calibri" pitchFamily="34" charset="-122"/>
                <a:cs typeface="Calibri" pitchFamily="34" charset="-120"/>
              </a:rPr>
              <a:t>Grid investment cycles run five years - today's decisions shape the 2030s.</a:t>
            </a:r>
            <a:endParaRPr lang="en-US" sz="1150" dirty="0"/>
          </a:p>
        </p:txBody>
      </p:sp>
      <p:sp>
        <p:nvSpPr>
          <p:cNvPr id="19" name="Text 17"/>
          <p:cNvSpPr/>
          <p:nvPr/>
        </p:nvSpPr>
        <p:spPr>
          <a:xfrm>
            <a:off x="4709160" y="2377440"/>
            <a:ext cx="3977640" cy="530352"/>
          </a:xfrm>
          <a:prstGeom prst="rect">
            <a:avLst/>
          </a:prstGeom>
          <a:noFill/>
          <a:ln/>
        </p:spPr>
        <p:txBody>
          <a:bodyPr wrap="square" rtlCol="0" anchor="ctr"/>
          <a:lstStyle/>
          <a:p>
            <a:pPr marL="342900" indent="-342900">
              <a:buSzPct val="100000"/>
              <a:buChar char="•"/>
            </a:pPr>
            <a:r>
              <a:rPr lang="en-US" sz="1150" dirty="0">
                <a:solidFill>
                  <a:srgbClr val="1A2433"/>
                </a:solidFill>
                <a:latin typeface="Calibri" pitchFamily="34" charset="0"/>
                <a:ea typeface="Calibri" pitchFamily="34" charset="-122"/>
                <a:cs typeface="Calibri" pitchFamily="34" charset="-120"/>
              </a:rPr>
              <a:t>Curtailed wind does not displace gas. Energy Users pay for both through constraint payments and fuel costs.</a:t>
            </a:r>
            <a:endParaRPr lang="en-US" sz="1150" dirty="0"/>
          </a:p>
        </p:txBody>
      </p:sp>
      <p:sp>
        <p:nvSpPr>
          <p:cNvPr id="20" name="Text 18"/>
          <p:cNvSpPr/>
          <p:nvPr/>
        </p:nvSpPr>
        <p:spPr>
          <a:xfrm>
            <a:off x="4709160" y="2962656"/>
            <a:ext cx="3977640" cy="530352"/>
          </a:xfrm>
          <a:prstGeom prst="rect">
            <a:avLst/>
          </a:prstGeom>
          <a:noFill/>
          <a:ln/>
        </p:spPr>
        <p:txBody>
          <a:bodyPr wrap="square" rtlCol="0" anchor="ctr"/>
          <a:lstStyle/>
          <a:p>
            <a:pPr marL="342900" indent="-342900">
              <a:buSzPct val="100000"/>
              <a:buChar char="•"/>
            </a:pPr>
            <a:r>
              <a:rPr lang="en-US" sz="1150" dirty="0">
                <a:solidFill>
                  <a:srgbClr val="1A2433"/>
                </a:solidFill>
                <a:latin typeface="Calibri" pitchFamily="34" charset="0"/>
                <a:ea typeface="Calibri" pitchFamily="34" charset="-122"/>
                <a:cs typeface="Calibri" pitchFamily="34" charset="-120"/>
              </a:rPr>
              <a:t>Reinforcement timelines of 3–5 years mean electrification demand arrives before the grid can absorb it.</a:t>
            </a:r>
            <a:endParaRPr lang="en-US" sz="1150" dirty="0"/>
          </a:p>
        </p:txBody>
      </p:sp>
      <p:sp>
        <p:nvSpPr>
          <p:cNvPr id="22" name="Shape 20"/>
          <p:cNvSpPr/>
          <p:nvPr/>
        </p:nvSpPr>
        <p:spPr>
          <a:xfrm>
            <a:off x="4572000" y="2286000"/>
            <a:ext cx="0" cy="2468880"/>
          </a:xfrm>
          <a:prstGeom prst="line">
            <a:avLst/>
          </a:prstGeom>
          <a:noFill/>
          <a:ln w="12700">
            <a:solidFill>
              <a:srgbClr val="E8EDF4"/>
            </a:solidFill>
            <a:prstDash val="solid"/>
          </a:ln>
        </p:spPr>
        <p:txBody>
          <a:bodyPr/>
          <a:lstStyle/>
          <a:p>
            <a:endParaRPr lang="en-I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3" name="Text 1"/>
          <p:cNvSpPr/>
          <p:nvPr/>
        </p:nvSpPr>
        <p:spPr>
          <a:xfrm>
            <a:off x="457200" y="146304"/>
            <a:ext cx="8229600" cy="621792"/>
          </a:xfrm>
          <a:prstGeom prst="rect">
            <a:avLst/>
          </a:prstGeom>
          <a:noFill/>
          <a:ln/>
        </p:spPr>
        <p:txBody>
          <a:bodyPr wrap="square" rtlCol="0" anchor="ctr"/>
          <a:lstStyle/>
          <a:p>
            <a:pPr marL="0" indent="0" algn="l">
              <a:buNone/>
            </a:pPr>
            <a:r>
              <a:rPr lang="en-US" sz="2400" b="1" dirty="0">
                <a:solidFill>
                  <a:srgbClr val="1A2433"/>
                </a:solidFill>
                <a:latin typeface="Calibri" pitchFamily="34" charset="0"/>
                <a:ea typeface="Calibri" pitchFamily="34" charset="-122"/>
                <a:cs typeface="Calibri" pitchFamily="34" charset="-120"/>
              </a:rPr>
              <a:t>What this means for End Users</a:t>
            </a:r>
            <a:endParaRPr lang="en-US" sz="2400" dirty="0"/>
          </a:p>
        </p:txBody>
      </p:sp>
      <p:sp>
        <p:nvSpPr>
          <p:cNvPr id="5" name="Shape 3"/>
          <p:cNvSpPr/>
          <p:nvPr/>
        </p:nvSpPr>
        <p:spPr>
          <a:xfrm>
            <a:off x="457200" y="4864608"/>
            <a:ext cx="8229600" cy="0"/>
          </a:xfrm>
          <a:prstGeom prst="line">
            <a:avLst/>
          </a:prstGeom>
          <a:noFill/>
          <a:ln w="12700">
            <a:solidFill>
              <a:srgbClr val="E8EDF4"/>
            </a:solidFill>
            <a:prstDash val="solid"/>
          </a:ln>
        </p:spPr>
        <p:txBody>
          <a:bodyPr/>
          <a:lstStyle/>
          <a:p>
            <a:endParaRPr lang="en-IE"/>
          </a:p>
        </p:txBody>
      </p:sp>
      <p:sp>
        <p:nvSpPr>
          <p:cNvPr id="7" name="Shape 5"/>
          <p:cNvSpPr/>
          <p:nvPr/>
        </p:nvSpPr>
        <p:spPr>
          <a:xfrm>
            <a:off x="457200" y="1051560"/>
            <a:ext cx="4096512" cy="16002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endParaRPr lang="en-IE"/>
          </a:p>
        </p:txBody>
      </p:sp>
      <p:sp>
        <p:nvSpPr>
          <p:cNvPr id="8" name="Shape 6"/>
          <p:cNvSpPr/>
          <p:nvPr/>
        </p:nvSpPr>
        <p:spPr>
          <a:xfrm>
            <a:off x="457200" y="1051560"/>
            <a:ext cx="4096512" cy="100584"/>
          </a:xfrm>
          <a:prstGeom prst="rect">
            <a:avLst/>
          </a:prstGeom>
          <a:solidFill>
            <a:srgbClr val="E8A020"/>
          </a:solidFill>
          <a:ln w="12700">
            <a:solidFill>
              <a:srgbClr val="E8A020"/>
            </a:solidFill>
            <a:prstDash val="solid"/>
          </a:ln>
        </p:spPr>
        <p:txBody>
          <a:bodyPr/>
          <a:lstStyle/>
          <a:p>
            <a:endParaRPr lang="en-IE"/>
          </a:p>
        </p:txBody>
      </p:sp>
      <p:sp>
        <p:nvSpPr>
          <p:cNvPr id="9" name="Text 7"/>
          <p:cNvSpPr/>
          <p:nvPr/>
        </p:nvSpPr>
        <p:spPr>
          <a:xfrm>
            <a:off x="621792" y="1234440"/>
            <a:ext cx="3749040" cy="320040"/>
          </a:xfrm>
          <a:prstGeom prst="rect">
            <a:avLst/>
          </a:prstGeom>
          <a:noFill/>
          <a:ln/>
        </p:spPr>
        <p:txBody>
          <a:bodyPr wrap="square" rtlCol="0" anchor="ctr"/>
          <a:lstStyle/>
          <a:p>
            <a:pPr marL="0" indent="0">
              <a:buNone/>
            </a:pPr>
            <a:r>
              <a:rPr lang="en-US" sz="1400" b="1" dirty="0">
                <a:solidFill>
                  <a:srgbClr val="1A2433"/>
                </a:solidFill>
                <a:latin typeface="Calibri" pitchFamily="34" charset="0"/>
                <a:ea typeface="Calibri" pitchFamily="34" charset="-122"/>
                <a:cs typeface="Calibri" pitchFamily="34" charset="-120"/>
              </a:rPr>
              <a:t>Higher Electricity Costs</a:t>
            </a:r>
            <a:endParaRPr lang="en-US" sz="1400" dirty="0"/>
          </a:p>
        </p:txBody>
      </p:sp>
      <p:sp>
        <p:nvSpPr>
          <p:cNvPr id="10" name="Text 8"/>
          <p:cNvSpPr/>
          <p:nvPr/>
        </p:nvSpPr>
        <p:spPr>
          <a:xfrm>
            <a:off x="621792" y="1600200"/>
            <a:ext cx="3749040" cy="914400"/>
          </a:xfrm>
          <a:prstGeom prst="rect">
            <a:avLst/>
          </a:prstGeom>
          <a:noFill/>
          <a:ln/>
        </p:spPr>
        <p:txBody>
          <a:bodyPr wrap="square" rtlCol="0" anchor="ctr"/>
          <a:lstStyle/>
          <a:p>
            <a:pPr marL="0" indent="0">
              <a:buNone/>
            </a:pPr>
            <a:r>
              <a:rPr lang="en-US" sz="1200" dirty="0">
                <a:solidFill>
                  <a:srgbClr val="445566"/>
                </a:solidFill>
                <a:latin typeface="Calibri" pitchFamily="34" charset="0"/>
                <a:ea typeface="Calibri" pitchFamily="34" charset="-122"/>
                <a:cs typeface="Calibri" pitchFamily="34" charset="-120"/>
              </a:rPr>
              <a:t>Gas remains the price-setting fuel in more intervals. Curtailed wind does not displace it. Energy Users pay for both.</a:t>
            </a:r>
            <a:endParaRPr lang="en-US" sz="1200" dirty="0"/>
          </a:p>
        </p:txBody>
      </p:sp>
      <p:sp>
        <p:nvSpPr>
          <p:cNvPr id="11" name="Shape 9"/>
          <p:cNvSpPr/>
          <p:nvPr/>
        </p:nvSpPr>
        <p:spPr>
          <a:xfrm>
            <a:off x="4828032" y="1051560"/>
            <a:ext cx="4096512" cy="16002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endParaRPr lang="en-IE"/>
          </a:p>
        </p:txBody>
      </p:sp>
      <p:sp>
        <p:nvSpPr>
          <p:cNvPr id="12" name="Shape 10"/>
          <p:cNvSpPr/>
          <p:nvPr/>
        </p:nvSpPr>
        <p:spPr>
          <a:xfrm>
            <a:off x="4828032" y="1051560"/>
            <a:ext cx="4096512" cy="100584"/>
          </a:xfrm>
          <a:prstGeom prst="rect">
            <a:avLst/>
          </a:prstGeom>
          <a:solidFill>
            <a:srgbClr val="1E8A4C"/>
          </a:solidFill>
          <a:ln w="12700">
            <a:solidFill>
              <a:srgbClr val="1E8A4C"/>
            </a:solidFill>
            <a:prstDash val="solid"/>
          </a:ln>
        </p:spPr>
        <p:txBody>
          <a:bodyPr/>
          <a:lstStyle/>
          <a:p>
            <a:endParaRPr lang="en-IE"/>
          </a:p>
        </p:txBody>
      </p:sp>
      <p:sp>
        <p:nvSpPr>
          <p:cNvPr id="13" name="Text 11"/>
          <p:cNvSpPr/>
          <p:nvPr/>
        </p:nvSpPr>
        <p:spPr>
          <a:xfrm>
            <a:off x="4992624" y="1234440"/>
            <a:ext cx="3749040" cy="320040"/>
          </a:xfrm>
          <a:prstGeom prst="rect">
            <a:avLst/>
          </a:prstGeom>
          <a:noFill/>
          <a:ln/>
        </p:spPr>
        <p:txBody>
          <a:bodyPr wrap="square" rtlCol="0" anchor="ctr"/>
          <a:lstStyle/>
          <a:p>
            <a:pPr marL="0" indent="0">
              <a:buNone/>
            </a:pPr>
            <a:r>
              <a:rPr lang="en-US" sz="1400" b="1" dirty="0">
                <a:solidFill>
                  <a:srgbClr val="1A2433"/>
                </a:solidFill>
                <a:latin typeface="Calibri" pitchFamily="34" charset="0"/>
                <a:ea typeface="Calibri" pitchFamily="34" charset="-122"/>
                <a:cs typeface="Calibri" pitchFamily="34" charset="-120"/>
              </a:rPr>
              <a:t>Stressed Carbon Targets</a:t>
            </a:r>
            <a:endParaRPr lang="en-US" sz="1400" dirty="0"/>
          </a:p>
        </p:txBody>
      </p:sp>
      <p:sp>
        <p:nvSpPr>
          <p:cNvPr id="14" name="Text 12"/>
          <p:cNvSpPr/>
          <p:nvPr/>
        </p:nvSpPr>
        <p:spPr>
          <a:xfrm>
            <a:off x="4992624" y="1600200"/>
            <a:ext cx="3749040" cy="914400"/>
          </a:xfrm>
          <a:prstGeom prst="rect">
            <a:avLst/>
          </a:prstGeom>
          <a:noFill/>
          <a:ln/>
        </p:spPr>
        <p:txBody>
          <a:bodyPr wrap="square" rtlCol="0" anchor="ctr"/>
          <a:lstStyle/>
          <a:p>
            <a:pPr marL="0" indent="0">
              <a:buNone/>
            </a:pPr>
            <a:r>
              <a:rPr lang="en-US" sz="1200" dirty="0">
                <a:solidFill>
                  <a:srgbClr val="445566"/>
                </a:solidFill>
                <a:latin typeface="Calibri" pitchFamily="34" charset="0"/>
                <a:ea typeface="Calibri" pitchFamily="34" charset="-122"/>
                <a:cs typeface="Calibri" pitchFamily="34" charset="-120"/>
              </a:rPr>
              <a:t>Offshore delays and curtailment of existing renewables widen the gap between stated ambition and delivered decarbonisation.</a:t>
            </a:r>
            <a:endParaRPr lang="en-US" sz="1200" dirty="0"/>
          </a:p>
        </p:txBody>
      </p:sp>
      <p:sp>
        <p:nvSpPr>
          <p:cNvPr id="15" name="Shape 13"/>
          <p:cNvSpPr/>
          <p:nvPr/>
        </p:nvSpPr>
        <p:spPr>
          <a:xfrm>
            <a:off x="457200" y="2807208"/>
            <a:ext cx="4096512" cy="16002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endParaRPr lang="en-IE"/>
          </a:p>
        </p:txBody>
      </p:sp>
      <p:sp>
        <p:nvSpPr>
          <p:cNvPr id="16" name="Shape 14"/>
          <p:cNvSpPr/>
          <p:nvPr/>
        </p:nvSpPr>
        <p:spPr>
          <a:xfrm>
            <a:off x="457200" y="2807208"/>
            <a:ext cx="4096512" cy="100584"/>
          </a:xfrm>
          <a:prstGeom prst="rect">
            <a:avLst/>
          </a:prstGeom>
          <a:solidFill>
            <a:srgbClr val="1B4F8A"/>
          </a:solidFill>
          <a:ln w="12700">
            <a:solidFill>
              <a:srgbClr val="1B4F8A"/>
            </a:solidFill>
            <a:prstDash val="solid"/>
          </a:ln>
        </p:spPr>
        <p:txBody>
          <a:bodyPr/>
          <a:lstStyle/>
          <a:p>
            <a:endParaRPr lang="en-IE"/>
          </a:p>
        </p:txBody>
      </p:sp>
      <p:sp>
        <p:nvSpPr>
          <p:cNvPr id="17" name="Text 15"/>
          <p:cNvSpPr/>
          <p:nvPr/>
        </p:nvSpPr>
        <p:spPr>
          <a:xfrm>
            <a:off x="621792" y="2990088"/>
            <a:ext cx="3749040" cy="320040"/>
          </a:xfrm>
          <a:prstGeom prst="rect">
            <a:avLst/>
          </a:prstGeom>
          <a:noFill/>
          <a:ln/>
        </p:spPr>
        <p:txBody>
          <a:bodyPr wrap="square" rtlCol="0" anchor="ctr"/>
          <a:lstStyle/>
          <a:p>
            <a:pPr marL="0" indent="0">
              <a:buNone/>
            </a:pPr>
            <a:r>
              <a:rPr lang="en-US" sz="1400" b="1" dirty="0">
                <a:solidFill>
                  <a:srgbClr val="1A2433"/>
                </a:solidFill>
                <a:latin typeface="Calibri" pitchFamily="34" charset="0"/>
                <a:ea typeface="Calibri" pitchFamily="34" charset="-122"/>
                <a:cs typeface="Calibri" pitchFamily="34" charset="-120"/>
              </a:rPr>
              <a:t>Slower Electrification</a:t>
            </a:r>
            <a:endParaRPr lang="en-US" sz="1400" dirty="0"/>
          </a:p>
        </p:txBody>
      </p:sp>
      <p:sp>
        <p:nvSpPr>
          <p:cNvPr id="18" name="Text 16"/>
          <p:cNvSpPr/>
          <p:nvPr/>
        </p:nvSpPr>
        <p:spPr>
          <a:xfrm>
            <a:off x="621792" y="3355848"/>
            <a:ext cx="3749040" cy="914400"/>
          </a:xfrm>
          <a:prstGeom prst="rect">
            <a:avLst/>
          </a:prstGeom>
          <a:noFill/>
          <a:ln/>
        </p:spPr>
        <p:txBody>
          <a:bodyPr wrap="square" rtlCol="0" anchor="ctr"/>
          <a:lstStyle/>
          <a:p>
            <a:pPr marL="0" indent="0">
              <a:buNone/>
            </a:pPr>
            <a:r>
              <a:rPr lang="en-US" sz="1200" dirty="0">
                <a:solidFill>
                  <a:srgbClr val="445566"/>
                </a:solidFill>
                <a:latin typeface="Calibri" pitchFamily="34" charset="0"/>
                <a:ea typeface="Calibri" pitchFamily="34" charset="-122"/>
                <a:cs typeface="Calibri" pitchFamily="34" charset="-120"/>
              </a:rPr>
              <a:t>Grid connection constraints and the absence of hybrid Maximum Export Capacity (MEC) connections mean solar projects, heat pumps, EV chargers, new housing, business expansion and electrification cannot be added at the pace new demand requires.</a:t>
            </a:r>
            <a:endParaRPr lang="en-US" sz="1200" dirty="0"/>
          </a:p>
        </p:txBody>
      </p:sp>
      <p:sp>
        <p:nvSpPr>
          <p:cNvPr id="19" name="Shape 17"/>
          <p:cNvSpPr/>
          <p:nvPr/>
        </p:nvSpPr>
        <p:spPr>
          <a:xfrm>
            <a:off x="4828032" y="2807208"/>
            <a:ext cx="4096512" cy="1600200"/>
          </a:xfrm>
          <a:prstGeom prst="rect">
            <a:avLst/>
          </a:prstGeom>
          <a:solidFill>
            <a:srgbClr val="FFFFFF"/>
          </a:solidFill>
          <a:ln w="12700">
            <a:solidFill>
              <a:srgbClr val="E8EDF4"/>
            </a:solidFill>
            <a:prstDash val="solid"/>
          </a:ln>
          <a:effectLst>
            <a:outerShdw blurRad="101600" dist="38100" dir="8100000" algn="bl" rotWithShape="0">
              <a:srgbClr val="000000">
                <a:alpha val="12000"/>
              </a:srgbClr>
            </a:outerShdw>
          </a:effectLst>
        </p:spPr>
        <p:txBody>
          <a:bodyPr/>
          <a:lstStyle/>
          <a:p>
            <a:endParaRPr lang="en-IE"/>
          </a:p>
        </p:txBody>
      </p:sp>
      <p:sp>
        <p:nvSpPr>
          <p:cNvPr id="20" name="Shape 18"/>
          <p:cNvSpPr/>
          <p:nvPr/>
        </p:nvSpPr>
        <p:spPr>
          <a:xfrm>
            <a:off x="4828032" y="2807208"/>
            <a:ext cx="4096512" cy="100584"/>
          </a:xfrm>
          <a:prstGeom prst="rect">
            <a:avLst/>
          </a:prstGeom>
          <a:solidFill>
            <a:srgbClr val="0E7C86"/>
          </a:solidFill>
          <a:ln w="12700">
            <a:solidFill>
              <a:srgbClr val="0E7C86"/>
            </a:solidFill>
            <a:prstDash val="solid"/>
          </a:ln>
        </p:spPr>
        <p:txBody>
          <a:bodyPr/>
          <a:lstStyle/>
          <a:p>
            <a:endParaRPr lang="en-IE"/>
          </a:p>
        </p:txBody>
      </p:sp>
      <p:sp>
        <p:nvSpPr>
          <p:cNvPr id="21" name="Text 19"/>
          <p:cNvSpPr/>
          <p:nvPr/>
        </p:nvSpPr>
        <p:spPr>
          <a:xfrm>
            <a:off x="4992624" y="2990088"/>
            <a:ext cx="3749040" cy="320040"/>
          </a:xfrm>
          <a:prstGeom prst="rect">
            <a:avLst/>
          </a:prstGeom>
          <a:noFill/>
          <a:ln/>
        </p:spPr>
        <p:txBody>
          <a:bodyPr wrap="square" rtlCol="0" anchor="ctr"/>
          <a:lstStyle/>
          <a:p>
            <a:pPr marL="0" indent="0">
              <a:buNone/>
            </a:pPr>
            <a:r>
              <a:rPr lang="en-US" sz="1400" b="1" dirty="0">
                <a:solidFill>
                  <a:srgbClr val="1A2433"/>
                </a:solidFill>
                <a:latin typeface="Calibri" pitchFamily="34" charset="0"/>
                <a:ea typeface="Calibri" pitchFamily="34" charset="-122"/>
                <a:cs typeface="Calibri" pitchFamily="34" charset="-120"/>
              </a:rPr>
              <a:t>Lost Opportunity</a:t>
            </a:r>
            <a:endParaRPr lang="en-US" sz="1400" dirty="0"/>
          </a:p>
        </p:txBody>
      </p:sp>
      <p:sp>
        <p:nvSpPr>
          <p:cNvPr id="22" name="Text 20"/>
          <p:cNvSpPr/>
          <p:nvPr/>
        </p:nvSpPr>
        <p:spPr>
          <a:xfrm>
            <a:off x="4992624" y="3355848"/>
            <a:ext cx="3749040" cy="914400"/>
          </a:xfrm>
          <a:prstGeom prst="rect">
            <a:avLst/>
          </a:prstGeom>
          <a:noFill/>
          <a:ln/>
        </p:spPr>
        <p:txBody>
          <a:bodyPr wrap="square" rtlCol="0" anchor="ctr"/>
          <a:lstStyle/>
          <a:p>
            <a:pPr marL="0" indent="0">
              <a:buNone/>
            </a:pPr>
            <a:r>
              <a:rPr lang="en-US" sz="1200" dirty="0">
                <a:solidFill>
                  <a:srgbClr val="445566"/>
                </a:solidFill>
                <a:latin typeface="Calibri" pitchFamily="34" charset="0"/>
                <a:ea typeface="Calibri" pitchFamily="34" charset="-122"/>
                <a:cs typeface="Calibri" pitchFamily="34" charset="-120"/>
              </a:rPr>
              <a:t>Without private wires, the full value of renewable electricity cannot flow to the customers who need it and is lost.</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2">
    <p:bg>
      <p:bgPr>
        <a:solidFill>
          <a:srgbClr val="0D1B2A"/>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0E7C86"/>
          </a:solidFill>
          <a:ln w="12700">
            <a:solidFill>
              <a:srgbClr val="0E7C86"/>
            </a:solidFill>
            <a:prstDash val="solid"/>
          </a:ln>
        </p:spPr>
        <p:txBody>
          <a:bodyPr/>
          <a:lstStyle/>
          <a:p>
            <a:endParaRPr lang="en-IE"/>
          </a:p>
        </p:txBody>
      </p:sp>
      <p:sp>
        <p:nvSpPr>
          <p:cNvPr id="3" name="Text 1"/>
          <p:cNvSpPr/>
          <p:nvPr/>
        </p:nvSpPr>
        <p:spPr>
          <a:xfrm>
            <a:off x="411480" y="1188720"/>
            <a:ext cx="1371600" cy="1188720"/>
          </a:xfrm>
          <a:prstGeom prst="rect">
            <a:avLst/>
          </a:prstGeom>
          <a:noFill/>
          <a:ln/>
        </p:spPr>
        <p:txBody>
          <a:bodyPr wrap="square" rtlCol="0" anchor="ctr"/>
          <a:lstStyle/>
          <a:p>
            <a:pPr marL="0" indent="0" algn="l">
              <a:buNone/>
            </a:pPr>
            <a:r>
              <a:rPr lang="en-US" sz="8000" b="1" dirty="0">
                <a:solidFill>
                  <a:srgbClr val="0E7C86"/>
                </a:solidFill>
                <a:latin typeface="Calibri" pitchFamily="34" charset="0"/>
                <a:ea typeface="Calibri" pitchFamily="34" charset="-122"/>
                <a:cs typeface="Calibri" pitchFamily="34" charset="-120"/>
              </a:rPr>
              <a:t>02</a:t>
            </a:r>
            <a:endParaRPr lang="en-US" sz="8000" dirty="0"/>
          </a:p>
        </p:txBody>
      </p:sp>
      <p:sp>
        <p:nvSpPr>
          <p:cNvPr id="4" name="Text 2"/>
          <p:cNvSpPr/>
          <p:nvPr/>
        </p:nvSpPr>
        <p:spPr>
          <a:xfrm>
            <a:off x="411480" y="2468880"/>
            <a:ext cx="8321040" cy="82296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Current Legislation</a:t>
            </a:r>
            <a:endParaRPr lang="en-US" sz="3600" dirty="0"/>
          </a:p>
        </p:txBody>
      </p:sp>
      <p:sp>
        <p:nvSpPr>
          <p:cNvPr id="5" name="Text 3"/>
          <p:cNvSpPr/>
          <p:nvPr/>
        </p:nvSpPr>
        <p:spPr>
          <a:xfrm>
            <a:off x="411480" y="3337560"/>
            <a:ext cx="8321040" cy="548640"/>
          </a:xfrm>
          <a:prstGeom prst="rect">
            <a:avLst/>
          </a:prstGeom>
          <a:noFill/>
          <a:ln/>
        </p:spPr>
        <p:txBody>
          <a:bodyPr wrap="square" rtlCol="0" anchor="ctr"/>
          <a:lstStyle/>
          <a:p>
            <a:pPr marL="0" indent="0" algn="l">
              <a:buNone/>
            </a:pPr>
            <a:r>
              <a:rPr lang="en-US" sz="1500" i="1" dirty="0">
                <a:solidFill>
                  <a:srgbClr val="AABBCC"/>
                </a:solidFill>
                <a:latin typeface="Calibri" pitchFamily="34" charset="0"/>
                <a:ea typeface="Calibri" pitchFamily="34" charset="-122"/>
                <a:cs typeface="Calibri" pitchFamily="34" charset="-120"/>
              </a:rPr>
              <a:t>The 1999 Act is a set of handcuffs on the Renewables Industry.</a:t>
            </a:r>
            <a:endParaRPr lang="en-US" sz="1500" dirty="0"/>
          </a:p>
        </p:txBody>
      </p:sp>
      <p:pic>
        <p:nvPicPr>
          <p:cNvPr id="7" name="Picture 6">
            <a:extLst>
              <a:ext uri="{FF2B5EF4-FFF2-40B4-BE49-F238E27FC236}">
                <a16:creationId xmlns:a16="http://schemas.microsoft.com/office/drawing/2014/main" id="{77ADACAA-0ABC-836B-B739-27AFE4B0CC23}"/>
              </a:ext>
            </a:extLst>
          </p:cNvPr>
          <p:cNvPicPr>
            <a:picLocks noChangeAspect="1"/>
          </p:cNvPicPr>
          <p:nvPr/>
        </p:nvPicPr>
        <p:blipFill>
          <a:blip r:embed="rId3"/>
          <a:stretch>
            <a:fillRect/>
          </a:stretch>
        </p:blipFill>
        <p:spPr>
          <a:xfrm>
            <a:off x="6286302" y="74543"/>
            <a:ext cx="2768664" cy="1541361"/>
          </a:xfrm>
          <a:prstGeom prst="rect">
            <a:avLst/>
          </a:prstGeom>
        </p:spPr>
      </p:pic>
      <p:sp>
        <p:nvSpPr>
          <p:cNvPr id="9" name="Shape 1">
            <a:extLst>
              <a:ext uri="{FF2B5EF4-FFF2-40B4-BE49-F238E27FC236}">
                <a16:creationId xmlns:a16="http://schemas.microsoft.com/office/drawing/2014/main" id="{C76671A1-9446-5953-4E03-BF1AA513153F}"/>
              </a:ext>
            </a:extLst>
          </p:cNvPr>
          <p:cNvSpPr/>
          <p:nvPr/>
        </p:nvSpPr>
        <p:spPr>
          <a:xfrm>
            <a:off x="0" y="4160520"/>
            <a:ext cx="9144000" cy="982980"/>
          </a:xfrm>
          <a:prstGeom prst="rect">
            <a:avLst/>
          </a:prstGeom>
          <a:solidFill>
            <a:srgbClr val="080F18"/>
          </a:solidFill>
          <a:ln w="12700">
            <a:solidFill>
              <a:srgbClr val="080F18"/>
            </a:solidFill>
            <a:prstDash val="solid"/>
          </a:ln>
        </p:spPr>
        <p:txBody>
          <a:bodyPr/>
          <a:lstStyle/>
          <a:p>
            <a:endParaRPr lang="en-IE"/>
          </a:p>
        </p:txBody>
      </p:sp>
      <p:sp>
        <p:nvSpPr>
          <p:cNvPr id="13" name="Text 6">
            <a:extLst>
              <a:ext uri="{FF2B5EF4-FFF2-40B4-BE49-F238E27FC236}">
                <a16:creationId xmlns:a16="http://schemas.microsoft.com/office/drawing/2014/main" id="{A02785F6-88BD-F114-2A11-621387936BB3}"/>
              </a:ext>
            </a:extLst>
          </p:cNvPr>
          <p:cNvSpPr/>
          <p:nvPr/>
        </p:nvSpPr>
        <p:spPr>
          <a:xfrm>
            <a:off x="322270" y="4837904"/>
            <a:ext cx="8321040" cy="219456"/>
          </a:xfrm>
          <a:prstGeom prst="rect">
            <a:avLst/>
          </a:prstGeom>
          <a:noFill/>
          <a:ln/>
        </p:spPr>
        <p:txBody>
          <a:bodyPr wrap="square" rtlCol="0" anchor="ctr"/>
          <a:lstStyle/>
          <a:p>
            <a:pPr marL="0" indent="0">
              <a:buNone/>
            </a:pPr>
            <a:r>
              <a:rPr lang="en-US" sz="950" i="1" dirty="0">
                <a:solidFill>
                  <a:schemeClr val="bg1"/>
                </a:solidFill>
                <a:latin typeface="Calibri" pitchFamily="34" charset="0"/>
                <a:ea typeface="Calibri" pitchFamily="34" charset="-122"/>
                <a:cs typeface="Calibri" pitchFamily="34" charset="-120"/>
              </a:rPr>
              <a:t>Fergus Wheatley – SmartPower  086-3807914</a:t>
            </a:r>
            <a:r>
              <a:rPr lang="en-US" sz="950" i="1" dirty="0">
                <a:solidFill>
                  <a:srgbClr val="445566"/>
                </a:solidFill>
                <a:latin typeface="Calibri" pitchFamily="34" charset="0"/>
                <a:ea typeface="Calibri" pitchFamily="34" charset="-122"/>
                <a:cs typeface="Calibri" pitchFamily="34" charset="-120"/>
              </a:rPr>
              <a:t>. </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8404F-06F0-9BA4-686B-697D250B17E3}"/>
            </a:ext>
          </a:extLst>
        </p:cNvPr>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4" name="Title"/>
          <p:cNvSpPr/>
          <p:nvPr/>
        </p:nvSpPr>
        <p:spPr>
          <a:xfrm>
            <a:off x="457200" y="146304"/>
            <a:ext cx="8229600" cy="560000"/>
          </a:xfrm>
          <a:prstGeom prst="rect">
            <a:avLst/>
          </a:prstGeom>
          <a:noFill/>
          <a:ln/>
        </p:spPr>
        <p:txBody>
          <a:bodyPr wrap="square" rtlCol="0" anchor="ctr"/>
          <a:lstStyle/>
          <a:p>
            <a:pPr marL="0" indent="0" algn="l">
              <a:buNone/>
            </a:pPr>
            <a:r>
              <a:rPr lang="en-US" sz="2400" b="1" dirty="0">
                <a:solidFill>
                  <a:srgbClr val="1A2433"/>
                </a:solidFill>
                <a:latin typeface="Calibri" pitchFamily="34" charset="0"/>
                <a:ea typeface="Calibri" pitchFamily="34" charset="-122"/>
                <a:cs typeface="Calibri" pitchFamily="34" charset="-120"/>
              </a:rPr>
              <a:t>Arthur Cox – briefing paper – Catches the essence</a:t>
            </a:r>
            <a:endParaRPr lang="en-US" sz="2400" dirty="0"/>
          </a:p>
        </p:txBody>
      </p:sp>
      <p:sp>
        <p:nvSpPr>
          <p:cNvPr id="30" name="Intro"/>
          <p:cNvSpPr/>
          <p:nvPr/>
        </p:nvSpPr>
        <p:spPr>
          <a:xfrm>
            <a:off x="457200" y="760000"/>
            <a:ext cx="8229600" cy="430000"/>
          </a:xfrm>
          <a:prstGeom prst="rect">
            <a:avLst/>
          </a:prstGeom>
          <a:noFill/>
          <a:ln/>
        </p:spPr>
        <p:txBody>
          <a:bodyPr wrap="square" rtlCol="0" anchor="ctr"/>
          <a:lstStyle/>
          <a:p>
            <a:pPr marL="0" indent="0" algn="l">
              <a:buNone/>
            </a:pPr>
            <a:r>
              <a:rPr lang="en-IE" sz="1100">
                <a:solidFill>
                  <a:srgbClr val="445566"/>
                </a:solidFill>
                <a:latin typeface="Calibri" pitchFamily="34" charset="0"/>
              </a:rPr>
              <a:t>The following is an extract from an Arthur Cox Briefing paper that explains the Irish situation very well. </a:t>
            </a:r>
            <a:r>
              <a:rPr lang="en-IE" sz="1100" i="1">
                <a:solidFill>
                  <a:srgbClr val="C0392B"/>
                </a:solidFill>
                <a:latin typeface="Calibri" pitchFamily="34" charset="0"/>
              </a:rPr>
              <a:t>(Red text is added)</a:t>
            </a:r>
            <a:endParaRPr lang="en-IE" sz="1100" i="1">
              <a:solidFill>
                <a:srgbClr val="C0392B"/>
              </a:solidFill>
            </a:endParaRPr>
          </a:p>
        </p:txBody>
      </p:sp>
      <p:sp>
        <p:nvSpPr>
          <p:cNvPr id="40" name="Left Accent">
            <a:extLst>
              <a:ext uri="{C183D7F6-B498-43B3-948B-1728B52AA6E4}">
                <adec:decorative xmlns:adec="http://schemas.microsoft.com/office/drawing/2017/decorative" val="1"/>
              </a:ext>
            </a:extLst>
          </p:cNvPr>
          <p:cNvSpPr/>
          <p:nvPr/>
        </p:nvSpPr>
        <p:spPr>
          <a:xfrm>
            <a:off x="457200" y="1270000"/>
            <a:ext cx="3977640" cy="61000"/>
          </a:xfrm>
          <a:prstGeom prst="rect">
            <a:avLst/>
          </a:prstGeom>
          <a:solidFill>
            <a:srgbClr val="1B4F8A"/>
          </a:solidFill>
          <a:ln/>
        </p:spPr>
        <p:txBody>
          <a:bodyPr/>
          <a:lstStyle/>
          <a:p>
            <a:endParaRPr lang="en-IE"/>
          </a:p>
        </p:txBody>
      </p:sp>
      <p:sp>
        <p:nvSpPr>
          <p:cNvPr id="41" name="Right Accent">
            <a:extLst>
              <a:ext uri="{C183D7F6-B498-43B3-948B-1728B52AA6E4}">
                <adec:decorative xmlns:adec="http://schemas.microsoft.com/office/drawing/2017/decorative" val="1"/>
              </a:ext>
            </a:extLst>
          </p:cNvPr>
          <p:cNvSpPr/>
          <p:nvPr/>
        </p:nvSpPr>
        <p:spPr>
          <a:xfrm>
            <a:off x="4709160" y="1270000"/>
            <a:ext cx="3977640" cy="61000"/>
          </a:xfrm>
          <a:prstGeom prst="rect">
            <a:avLst/>
          </a:prstGeom>
          <a:solidFill>
            <a:srgbClr val="E8A020"/>
          </a:solidFill>
          <a:ln/>
        </p:spPr>
        <p:txBody>
          <a:bodyPr/>
          <a:lstStyle/>
          <a:p>
            <a:endParaRPr lang="en-IE"/>
          </a:p>
        </p:txBody>
      </p:sp>
      <p:sp>
        <p:nvSpPr>
          <p:cNvPr id="42" name="Left Column"/>
          <p:cNvSpPr txBox="1"/>
          <p:nvPr/>
        </p:nvSpPr>
        <p:spPr>
          <a:xfrm>
            <a:off x="457200" y="1400000"/>
            <a:ext cx="3977640" cy="3660000"/>
          </a:xfrm>
          <a:prstGeom prst="rect">
            <a:avLst/>
          </a:prstGeom>
          <a:noFill/>
        </p:spPr>
        <p:txBody>
          <a:bodyPr wrap="square" rtlCol="0" anchor="t">
            <a:normAutofit/>
          </a:bodyPr>
          <a:lstStyle/>
          <a:p>
            <a:pPr marL="0" indent="0" algn="l">
              <a:spcAft>
                <a:spcPts val="700"/>
              </a:spcAft>
              <a:buNone/>
            </a:pPr>
            <a:r>
              <a:rPr lang="en-IE" sz="1400" b="1" dirty="0">
                <a:solidFill>
                  <a:srgbClr val="1B4F8A"/>
                </a:solidFill>
                <a:latin typeface="Calibri" pitchFamily="34" charset="0"/>
              </a:rPr>
              <a:t>What is the Irish position?</a:t>
            </a:r>
            <a:endParaRPr lang="en-IE" sz="1400" b="1" dirty="0">
              <a:solidFill>
                <a:srgbClr val="1B4F8A"/>
              </a:solidFill>
            </a:endParaRPr>
          </a:p>
          <a:p>
            <a:pPr marL="0" indent="0" algn="l">
              <a:buNone/>
            </a:pPr>
            <a:r>
              <a:rPr lang="en-IE" sz="1050" i="1" dirty="0">
                <a:solidFill>
                  <a:srgbClr val="445566"/>
                </a:solidFill>
                <a:latin typeface="Calibri" pitchFamily="34" charset="0"/>
              </a:rPr>
              <a:t>In transposing EU law, Ireland has implemented the Article 7(4) option. The Commission for Regulation of Utilities (“CRU”) will not grant a direct line permission unless a person has applied for connection to the grid and, either the application has been refused because of lack of capacity, or a dispute has been referred to the CRU and the CRU forms the view that it is in the public interest to issue the direct line permission.</a:t>
            </a:r>
            <a:endParaRPr lang="en-IE" sz="1050" i="1" dirty="0">
              <a:solidFill>
                <a:srgbClr val="445566"/>
              </a:solidFill>
            </a:endParaRPr>
          </a:p>
        </p:txBody>
      </p:sp>
      <p:sp>
        <p:nvSpPr>
          <p:cNvPr id="43" name="Right Column"/>
          <p:cNvSpPr txBox="1"/>
          <p:nvPr/>
        </p:nvSpPr>
        <p:spPr>
          <a:xfrm>
            <a:off x="4709160" y="1400000"/>
            <a:ext cx="3977640" cy="3660000"/>
          </a:xfrm>
          <a:prstGeom prst="rect">
            <a:avLst/>
          </a:prstGeom>
          <a:noFill/>
        </p:spPr>
        <p:txBody>
          <a:bodyPr wrap="square" rtlCol="0" anchor="t">
            <a:normAutofit/>
          </a:bodyPr>
          <a:lstStyle/>
          <a:p>
            <a:pPr marL="0" indent="0" algn="l">
              <a:spcAft>
                <a:spcPts val="700"/>
              </a:spcAft>
              <a:buNone/>
            </a:pPr>
            <a:r>
              <a:rPr lang="en-IE" sz="1400" b="1">
                <a:solidFill>
                  <a:srgbClr val="1B4F8A"/>
                </a:solidFill>
                <a:latin typeface="Calibri" pitchFamily="34" charset="0"/>
              </a:rPr>
              <a:t>What happens in practice?</a:t>
            </a:r>
            <a:endParaRPr lang="en-IE" sz="1400" b="1">
              <a:solidFill>
                <a:srgbClr val="1B4F8A"/>
              </a:solidFill>
            </a:endParaRPr>
          </a:p>
          <a:p>
            <a:pPr marL="0" indent="0" algn="l">
              <a:spcAft>
                <a:spcPts val="500"/>
              </a:spcAft>
              <a:buNone/>
            </a:pPr>
            <a:r>
              <a:rPr lang="en-IE" sz="1050" i="1">
                <a:solidFill>
                  <a:srgbClr val="445566"/>
                </a:solidFill>
                <a:latin typeface="Calibri" pitchFamily="34" charset="0"/>
              </a:rPr>
              <a:t>Applications to connect to the grid tend to be queued up rather than refused outright. In a more recent and worrisome development, in December 2021 the CRU directed </a:t>
            </a:r>
            <a:r>
              <a:rPr lang="en-IE" sz="1050" i="1" err="1">
                <a:solidFill>
                  <a:srgbClr val="445566"/>
                </a:solidFill>
                <a:latin typeface="Calibri" pitchFamily="34" charset="0"/>
              </a:rPr>
              <a:t>EirGrid</a:t>
            </a:r>
            <a:r>
              <a:rPr lang="en-IE" sz="1050" i="1">
                <a:solidFill>
                  <a:srgbClr val="445566"/>
                </a:solidFill>
                <a:latin typeface="Calibri" pitchFamily="34" charset="0"/>
              </a:rPr>
              <a:t> to treat certain applications from data centres as being ‘terminated’ rather than refusing them. This in each case means that the conditions that would allow the CRU to grant a direct line permission are not being triggered in, we would argue, precisely the circumstances in which the Directive intends that direct line consents should be available.</a:t>
            </a:r>
            <a:endParaRPr lang="en-IE" sz="1050" i="1">
              <a:solidFill>
                <a:srgbClr val="445566"/>
              </a:solidFill>
            </a:endParaRPr>
          </a:p>
          <a:p>
            <a:pPr marL="0" indent="0" algn="l">
              <a:spcAft>
                <a:spcPts val="500"/>
              </a:spcAft>
              <a:buNone/>
            </a:pPr>
            <a:r>
              <a:rPr lang="en-IE" sz="1050" i="1">
                <a:solidFill>
                  <a:srgbClr val="445566"/>
                </a:solidFill>
                <a:latin typeface="Calibri" pitchFamily="34" charset="0"/>
              </a:rPr>
              <a:t>This is problematic for industry participants and large business customers given that a failure to accept or refuse a grid connection agreement within a reasonable timeframe frustrates the obligation on Ireland under Article 7(1) of the </a:t>
            </a:r>
            <a:r>
              <a:rPr lang="en-US" sz="1050" b="1" i="1">
                <a:solidFill>
                  <a:srgbClr val="C0392B"/>
                </a:solidFill>
                <a:latin typeface="Calibri" pitchFamily="34" charset="0"/>
                <a:ea typeface="Calibri" pitchFamily="34" charset="-122"/>
                <a:cs typeface="Calibri" pitchFamily="34" charset="-120"/>
              </a:rPr>
              <a:t>European DIRECTIVE (EU) 2019/944.</a:t>
            </a:r>
            <a:endParaRPr lang="en-US" sz="1050" i="1">
              <a:solidFill>
                <a:srgbClr val="C0392B"/>
              </a:solidFill>
            </a:endParaRPr>
          </a:p>
          <a:p>
            <a:pPr marL="0" indent="0" algn="l">
              <a:buNone/>
            </a:pPr>
            <a:r>
              <a:rPr lang="en-IE" sz="1050" i="1">
                <a:solidFill>
                  <a:srgbClr val="445566"/>
                </a:solidFill>
                <a:latin typeface="Calibri" pitchFamily="34" charset="0"/>
              </a:rPr>
              <a:t>The requirement under the Renewable Energy Directive II that the permit-granting process should not exceed two years should assist, if it were complied with, even if the outcome of a permit-granting process is a refusal to offer a connection.</a:t>
            </a:r>
            <a:endParaRPr lang="en-IE" sz="1050" i="1">
              <a:solidFill>
                <a:srgbClr val="445566"/>
              </a:solidFill>
            </a:endParaRPr>
          </a:p>
        </p:txBody>
      </p:sp>
    </p:spTree>
    <p:extLst>
      <p:ext uri="{BB962C8B-B14F-4D97-AF65-F5344CB8AC3E}">
        <p14:creationId xmlns:p14="http://schemas.microsoft.com/office/powerpoint/2010/main" val="2761891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5" name="Shape 3"/>
          <p:cNvSpPr/>
          <p:nvPr/>
        </p:nvSpPr>
        <p:spPr>
          <a:xfrm>
            <a:off x="457200" y="4864608"/>
            <a:ext cx="8229600" cy="0"/>
          </a:xfrm>
          <a:prstGeom prst="line">
            <a:avLst/>
          </a:prstGeom>
          <a:noFill/>
          <a:ln w="12700">
            <a:solidFill>
              <a:srgbClr val="E8EDF4"/>
            </a:solidFill>
            <a:prstDash val="solid"/>
          </a:ln>
        </p:spPr>
        <p:txBody>
          <a:bodyPr/>
          <a:lstStyle/>
          <a:p>
            <a:endParaRPr lang="en-IE"/>
          </a:p>
        </p:txBody>
      </p:sp>
      <p:sp>
        <p:nvSpPr>
          <p:cNvPr id="8" name="Text 6"/>
          <p:cNvSpPr/>
          <p:nvPr/>
        </p:nvSpPr>
        <p:spPr>
          <a:xfrm>
            <a:off x="457200" y="1243584"/>
            <a:ext cx="2743200" cy="201168"/>
          </a:xfrm>
          <a:prstGeom prst="rect">
            <a:avLst/>
          </a:prstGeom>
          <a:noFill/>
          <a:ln/>
        </p:spPr>
        <p:txBody>
          <a:bodyPr wrap="square" rtlCol="0" anchor="ctr"/>
          <a:lstStyle/>
          <a:p>
            <a:pPr marL="0" indent="0">
              <a:buNone/>
            </a:pPr>
            <a:endParaRPr lang="en-US" sz="900" dirty="0"/>
          </a:p>
        </p:txBody>
      </p:sp>
      <p:pic>
        <p:nvPicPr>
          <p:cNvPr id="29" name="Picture 28">
            <a:extLst>
              <a:ext uri="{FF2B5EF4-FFF2-40B4-BE49-F238E27FC236}">
                <a16:creationId xmlns:a16="http://schemas.microsoft.com/office/drawing/2014/main" id="{AA8EA385-4B23-6002-09BB-8DE2C789A1AE}"/>
              </a:ext>
            </a:extLst>
          </p:cNvPr>
          <p:cNvPicPr>
            <a:picLocks noChangeAspect="1"/>
          </p:cNvPicPr>
          <p:nvPr/>
        </p:nvPicPr>
        <p:blipFill>
          <a:blip r:embed="rId3"/>
          <a:stretch>
            <a:fillRect/>
          </a:stretch>
        </p:blipFill>
        <p:spPr>
          <a:xfrm>
            <a:off x="279078" y="205739"/>
            <a:ext cx="8497675" cy="43386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4DFE1-BA61-72CC-2A2A-20679DA08B3E}"/>
            </a:ext>
          </a:extLst>
        </p:cNvPr>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4" name="Title"/>
          <p:cNvSpPr/>
          <p:nvPr/>
        </p:nvSpPr>
        <p:spPr>
          <a:xfrm>
            <a:off x="457200" y="146304"/>
            <a:ext cx="8229600" cy="520000"/>
          </a:xfrm>
          <a:prstGeom prst="rect">
            <a:avLst/>
          </a:prstGeom>
          <a:noFill/>
          <a:ln/>
        </p:spPr>
        <p:txBody>
          <a:bodyPr wrap="square" rtlCol="0" anchor="ctr"/>
          <a:lstStyle/>
          <a:p>
            <a:pPr marL="0" indent="0" algn="l">
              <a:buNone/>
            </a:pPr>
            <a:r>
              <a:rPr lang="en-US" sz="2400" b="1">
                <a:solidFill>
                  <a:srgbClr val="1A2433"/>
                </a:solidFill>
                <a:latin typeface="Calibri" pitchFamily="34" charset="0"/>
                <a:ea typeface="Calibri" pitchFamily="34" charset="-122"/>
                <a:cs typeface="Calibri" pitchFamily="34" charset="-120"/>
              </a:rPr>
              <a:t>European DIRECTIVE (EU) 2019/944</a:t>
            </a:r>
            <a:endParaRPr lang="en-US" sz="2400"/>
          </a:p>
        </p:txBody>
      </p:sp>
      <p:sp>
        <p:nvSpPr>
          <p:cNvPr id="30" name="Source"/>
          <p:cNvSpPr txBox="1"/>
          <p:nvPr/>
        </p:nvSpPr>
        <p:spPr>
          <a:xfrm>
            <a:off x="457200" y="656715"/>
            <a:ext cx="8229600" cy="260000"/>
          </a:xfrm>
          <a:prstGeom prst="rect">
            <a:avLst/>
          </a:prstGeom>
          <a:noFill/>
        </p:spPr>
        <p:txBody>
          <a:bodyPr wrap="square" rtlCol="0" anchor="ctr"/>
          <a:lstStyle/>
          <a:p>
            <a:pPr marL="0" indent="0" algn="l">
              <a:buNone/>
            </a:pPr>
            <a:r>
              <a:rPr lang="en-IE" sz="900" dirty="0">
                <a:solidFill>
                  <a:srgbClr val="8595A8"/>
                </a:solidFill>
                <a:latin typeface="Calibri" pitchFamily="34" charset="0"/>
                <a:hlinkClick r:id="rId3"/>
              </a:rPr>
              <a:t>https://eur-lex.europa.eu/legal-content/EN/TXT/?uri=CELEX%3A02019L0944-20240716</a:t>
            </a:r>
            <a:endParaRPr lang="en-IE" sz="900" dirty="0">
              <a:solidFill>
                <a:srgbClr val="8595A8"/>
              </a:solidFill>
            </a:endParaRPr>
          </a:p>
        </p:txBody>
      </p:sp>
      <p:sp>
        <p:nvSpPr>
          <p:cNvPr id="32" name="Heading"/>
          <p:cNvSpPr/>
          <p:nvPr/>
        </p:nvSpPr>
        <p:spPr>
          <a:xfrm>
            <a:off x="457200" y="1120000"/>
            <a:ext cx="8229600" cy="360000"/>
          </a:xfrm>
          <a:prstGeom prst="rect">
            <a:avLst/>
          </a:prstGeom>
          <a:noFill/>
          <a:ln/>
        </p:spPr>
        <p:txBody>
          <a:bodyPr wrap="square" rtlCol="0" anchor="ctr"/>
          <a:lstStyle/>
          <a:p>
            <a:pPr marL="0" indent="0" algn="l">
              <a:buNone/>
            </a:pPr>
            <a:r>
              <a:rPr lang="en-US" sz="1600" b="1" dirty="0">
                <a:solidFill>
                  <a:srgbClr val="1B4F8A"/>
                </a:solidFill>
                <a:latin typeface="Calibri" pitchFamily="34" charset="0"/>
              </a:rPr>
              <a:t>Direct lines — Article 7</a:t>
            </a:r>
            <a:endParaRPr lang="en-US" sz="1600" b="1" dirty="0">
              <a:solidFill>
                <a:srgbClr val="1B4F8A"/>
              </a:solidFill>
            </a:endParaRPr>
          </a:p>
        </p:txBody>
      </p:sp>
      <p:sp>
        <p:nvSpPr>
          <p:cNvPr id="40" name="Left Column"/>
          <p:cNvSpPr txBox="1"/>
          <p:nvPr/>
        </p:nvSpPr>
        <p:spPr>
          <a:xfrm>
            <a:off x="457200" y="1560000"/>
            <a:ext cx="3977640" cy="3230000"/>
          </a:xfrm>
          <a:prstGeom prst="rect">
            <a:avLst/>
          </a:prstGeom>
          <a:noFill/>
        </p:spPr>
        <p:txBody>
          <a:bodyPr wrap="square" rtlCol="0" anchor="t">
            <a:normAutofit/>
          </a:bodyPr>
          <a:lstStyle/>
          <a:p>
            <a:pPr marL="285750" indent="-285750" algn="l">
              <a:spcAft>
                <a:spcPts val="300"/>
              </a:spcAft>
              <a:buNone/>
            </a:pPr>
            <a:r>
              <a:rPr lang="en-US" sz="1050" dirty="0">
                <a:solidFill>
                  <a:srgbClr val="445566"/>
                </a:solidFill>
                <a:latin typeface="Calibri" pitchFamily="34" charset="0"/>
              </a:rPr>
              <a:t>1.   Member States shall take the measures necessary to enable:</a:t>
            </a:r>
          </a:p>
          <a:p>
            <a:pPr marL="571500" indent="-285750" algn="l">
              <a:spcAft>
                <a:spcPts val="300"/>
              </a:spcAft>
              <a:buNone/>
            </a:pPr>
            <a:r>
              <a:rPr lang="en-US" sz="1050" dirty="0">
                <a:solidFill>
                  <a:srgbClr val="445566"/>
                </a:solidFill>
                <a:latin typeface="Calibri" pitchFamily="34" charset="0"/>
              </a:rPr>
              <a:t>(a) all producers and electricity supply undertakings established within their territory to supply their own premises, subsidiaries and customers through a direct line, without being subject to disproportionate administrative procedures or costs;</a:t>
            </a:r>
          </a:p>
          <a:p>
            <a:pPr marL="571500" indent="-285750" algn="l">
              <a:spcAft>
                <a:spcPts val="600"/>
              </a:spcAft>
              <a:buNone/>
            </a:pPr>
            <a:r>
              <a:rPr lang="en-US" sz="1050" dirty="0">
                <a:solidFill>
                  <a:srgbClr val="445566"/>
                </a:solidFill>
                <a:latin typeface="Calibri" pitchFamily="34" charset="0"/>
              </a:rPr>
              <a:t>(b) all customers within their territory, individually or jointly, to be supplied through a direct line by producers and electricity supply undertakings.</a:t>
            </a:r>
          </a:p>
          <a:p>
            <a:pPr marL="285750" indent="-285750" algn="l">
              <a:buNone/>
            </a:pPr>
            <a:r>
              <a:rPr lang="en-US" sz="1050" dirty="0">
                <a:solidFill>
                  <a:srgbClr val="445566"/>
                </a:solidFill>
                <a:latin typeface="Calibri" pitchFamily="34" charset="0"/>
              </a:rPr>
              <a:t>2.   Member States shall lay down the criteria for the grant of </a:t>
            </a:r>
            <a:r>
              <a:rPr lang="en-US" sz="1050" dirty="0" err="1">
                <a:solidFill>
                  <a:srgbClr val="445566"/>
                </a:solidFill>
                <a:latin typeface="Calibri" pitchFamily="34" charset="0"/>
              </a:rPr>
              <a:t>authorisations</a:t>
            </a:r>
            <a:r>
              <a:rPr lang="en-US" sz="1050" dirty="0">
                <a:solidFill>
                  <a:srgbClr val="445566"/>
                </a:solidFill>
                <a:latin typeface="Calibri" pitchFamily="34" charset="0"/>
              </a:rPr>
              <a:t> for the construction of direct lines in their territory. </a:t>
            </a:r>
            <a:r>
              <a:rPr lang="en-US" sz="1050" b="1" dirty="0">
                <a:solidFill>
                  <a:srgbClr val="1A2433"/>
                </a:solidFill>
                <a:latin typeface="Calibri" pitchFamily="34" charset="0"/>
              </a:rPr>
              <a:t>Those criteria shall be objective and non-discriminatory. </a:t>
            </a:r>
            <a:r>
              <a:rPr lang="en-US" sz="1050" b="1" i="1" dirty="0">
                <a:solidFill>
                  <a:srgbClr val="C0392B"/>
                </a:solidFill>
                <a:latin typeface="Calibri" pitchFamily="34" charset="0"/>
              </a:rPr>
              <a:t>(This Clause is why the HENEGHAN BILL passes all private wires oversight to the CRU).</a:t>
            </a:r>
            <a:endParaRPr lang="en-US" sz="1050" b="1" i="1" dirty="0">
              <a:solidFill>
                <a:srgbClr val="C0392B"/>
              </a:solidFill>
            </a:endParaRPr>
          </a:p>
        </p:txBody>
      </p:sp>
      <p:sp>
        <p:nvSpPr>
          <p:cNvPr id="41" name="Right Column"/>
          <p:cNvSpPr txBox="1"/>
          <p:nvPr/>
        </p:nvSpPr>
        <p:spPr>
          <a:xfrm>
            <a:off x="4709160" y="1560000"/>
            <a:ext cx="3977640" cy="3230000"/>
          </a:xfrm>
          <a:prstGeom prst="rect">
            <a:avLst/>
          </a:prstGeom>
          <a:noFill/>
        </p:spPr>
        <p:txBody>
          <a:bodyPr wrap="square" rtlCol="0" anchor="t">
            <a:normAutofit/>
          </a:bodyPr>
          <a:lstStyle/>
          <a:p>
            <a:pPr marL="285750" indent="-285750" algn="l">
              <a:spcAft>
                <a:spcPts val="600"/>
              </a:spcAft>
              <a:buNone/>
            </a:pPr>
            <a:r>
              <a:rPr lang="en-US" sz="1050" dirty="0">
                <a:solidFill>
                  <a:srgbClr val="445566"/>
                </a:solidFill>
                <a:latin typeface="Calibri" pitchFamily="34" charset="0"/>
              </a:rPr>
              <a:t>3.   The possibility of supplying electricity through a direct line as referred to in paragraph 1 of this Article shall not affect the possibility of contracting electricity in accordance with Article 6.</a:t>
            </a:r>
          </a:p>
          <a:p>
            <a:pPr marL="285750" indent="-285750" algn="l">
              <a:spcAft>
                <a:spcPts val="600"/>
              </a:spcAft>
              <a:buNone/>
            </a:pPr>
            <a:r>
              <a:rPr lang="en-US" sz="1050" dirty="0">
                <a:solidFill>
                  <a:srgbClr val="445566"/>
                </a:solidFill>
                <a:latin typeface="Calibri" pitchFamily="34" charset="0"/>
              </a:rPr>
              <a:t>4.   Member States may issue </a:t>
            </a:r>
            <a:r>
              <a:rPr lang="en-US" sz="1050" dirty="0" err="1">
                <a:solidFill>
                  <a:srgbClr val="445566"/>
                </a:solidFill>
                <a:latin typeface="Calibri" pitchFamily="34" charset="0"/>
              </a:rPr>
              <a:t>authorisations</a:t>
            </a:r>
            <a:r>
              <a:rPr lang="en-US" sz="1050" dirty="0">
                <a:solidFill>
                  <a:srgbClr val="445566"/>
                </a:solidFill>
                <a:latin typeface="Calibri" pitchFamily="34" charset="0"/>
              </a:rPr>
              <a:t> to construct a direct line, subject either to the refusal of system access on the basis, as appropriate, of Article 6 or to the opening of a dispute settlement procedure under Article 60.</a:t>
            </a:r>
          </a:p>
          <a:p>
            <a:pPr marL="285750" indent="-285750" algn="l">
              <a:buNone/>
            </a:pPr>
            <a:r>
              <a:rPr lang="en-US" sz="1050" dirty="0">
                <a:solidFill>
                  <a:srgbClr val="445566"/>
                </a:solidFill>
                <a:latin typeface="Calibri" pitchFamily="34" charset="0"/>
              </a:rPr>
              <a:t>5.   Member States may refuse to </a:t>
            </a:r>
            <a:r>
              <a:rPr lang="en-US" sz="1050" dirty="0" err="1">
                <a:solidFill>
                  <a:srgbClr val="445566"/>
                </a:solidFill>
                <a:latin typeface="Calibri" pitchFamily="34" charset="0"/>
              </a:rPr>
              <a:t>authorise</a:t>
            </a:r>
            <a:r>
              <a:rPr lang="en-US" sz="1050" dirty="0">
                <a:solidFill>
                  <a:srgbClr val="445566"/>
                </a:solidFill>
                <a:latin typeface="Calibri" pitchFamily="34" charset="0"/>
              </a:rPr>
              <a:t> a direct line if the granting of such an </a:t>
            </a:r>
            <a:r>
              <a:rPr lang="en-US" sz="1050" dirty="0" err="1">
                <a:solidFill>
                  <a:srgbClr val="445566"/>
                </a:solidFill>
                <a:latin typeface="Calibri" pitchFamily="34" charset="0"/>
              </a:rPr>
              <a:t>authorisation</a:t>
            </a:r>
            <a:r>
              <a:rPr lang="en-US" sz="1050" dirty="0">
                <a:solidFill>
                  <a:srgbClr val="445566"/>
                </a:solidFill>
                <a:latin typeface="Calibri" pitchFamily="34" charset="0"/>
              </a:rPr>
              <a:t> would obstruct the application of the provisions on public service obligations in Article 9. Duly substantiated reasons shall be given for such a refusal.</a:t>
            </a:r>
          </a:p>
        </p:txBody>
      </p:sp>
      <p:sp>
        <p:nvSpPr>
          <p:cNvPr id="5" name="Bottom Divider">
            <a:extLst>
              <a:ext uri="{C183D7F6-B498-43B3-948B-1728B52AA6E4}">
                <adec:decorative xmlns:adec="http://schemas.microsoft.com/office/drawing/2017/decorative" val="1"/>
              </a:ext>
            </a:extLst>
          </p:cNvPr>
          <p:cNvSpPr/>
          <p:nvPr/>
        </p:nvSpPr>
        <p:spPr>
          <a:xfrm>
            <a:off x="457200" y="4864608"/>
            <a:ext cx="8229600" cy="0"/>
          </a:xfrm>
          <a:prstGeom prst="line">
            <a:avLst/>
          </a:prstGeom>
          <a:noFill/>
          <a:ln w="12700">
            <a:solidFill>
              <a:srgbClr val="E8EDF4"/>
            </a:solidFill>
            <a:prstDash val="solid"/>
          </a:ln>
        </p:spPr>
        <p:txBody>
          <a:bodyPr/>
          <a:lstStyle/>
          <a:p>
            <a:endParaRPr lang="en-IE"/>
          </a:p>
        </p:txBody>
      </p:sp>
      <p:sp>
        <p:nvSpPr>
          <p:cNvPr id="10" name="Left Accent">
            <a:extLst>
              <a:ext uri="{FF2B5EF4-FFF2-40B4-BE49-F238E27FC236}">
                <a16:creationId xmlns:a16="http://schemas.microsoft.com/office/drawing/2014/main" id="{CE3F80AB-6D82-4DF9-5022-CB4184DC85B6}"/>
              </a:ext>
              <a:ext uri="{C183D7F6-B498-43B3-948B-1728B52AA6E4}">
                <adec:decorative xmlns:adec="http://schemas.microsoft.com/office/drawing/2017/decorative" val="1"/>
              </a:ext>
            </a:extLst>
          </p:cNvPr>
          <p:cNvSpPr/>
          <p:nvPr/>
        </p:nvSpPr>
        <p:spPr>
          <a:xfrm>
            <a:off x="457200" y="1050810"/>
            <a:ext cx="3977640" cy="61000"/>
          </a:xfrm>
          <a:prstGeom prst="rect">
            <a:avLst/>
          </a:prstGeom>
          <a:solidFill>
            <a:srgbClr val="1B4F8A"/>
          </a:solidFill>
          <a:ln/>
        </p:spPr>
        <p:txBody>
          <a:bodyPr/>
          <a:lstStyle/>
          <a:p>
            <a:endParaRPr lang="en-IE"/>
          </a:p>
        </p:txBody>
      </p:sp>
    </p:spTree>
    <p:extLst>
      <p:ext uri="{BB962C8B-B14F-4D97-AF65-F5344CB8AC3E}">
        <p14:creationId xmlns:p14="http://schemas.microsoft.com/office/powerpoint/2010/main" val="871844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D1B2A"/>
        </a:solidFill>
        <a:effectLst/>
      </p:bgPr>
    </p:bg>
    <p:spTree>
      <p:nvGrpSpPr>
        <p:cNvPr id="1" name="">
          <a:extLst>
            <a:ext uri="{FF2B5EF4-FFF2-40B4-BE49-F238E27FC236}">
              <a16:creationId xmlns:a16="http://schemas.microsoft.com/office/drawing/2014/main" id="{92E1ADB2-F790-4AFC-A45C-55B8AF1B047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CDBF490-7B8C-3F83-5D22-2762C413B508}"/>
              </a:ext>
            </a:extLst>
          </p:cNvPr>
          <p:cNvSpPr/>
          <p:nvPr/>
        </p:nvSpPr>
        <p:spPr>
          <a:xfrm>
            <a:off x="0" y="0"/>
            <a:ext cx="164592" cy="5143500"/>
          </a:xfrm>
          <a:prstGeom prst="rect">
            <a:avLst/>
          </a:prstGeom>
          <a:solidFill>
            <a:srgbClr val="0E7C86"/>
          </a:solidFill>
          <a:ln w="12700">
            <a:solidFill>
              <a:srgbClr val="0E7C86"/>
            </a:solidFill>
            <a:prstDash val="solid"/>
          </a:ln>
        </p:spPr>
        <p:txBody>
          <a:bodyPr/>
          <a:lstStyle/>
          <a:p>
            <a:endParaRPr lang="en-IE"/>
          </a:p>
        </p:txBody>
      </p:sp>
      <p:sp>
        <p:nvSpPr>
          <p:cNvPr id="3" name="Text 1">
            <a:extLst>
              <a:ext uri="{FF2B5EF4-FFF2-40B4-BE49-F238E27FC236}">
                <a16:creationId xmlns:a16="http://schemas.microsoft.com/office/drawing/2014/main" id="{82C5AF5D-862F-856D-0C97-BF877E573236}"/>
              </a:ext>
            </a:extLst>
          </p:cNvPr>
          <p:cNvSpPr/>
          <p:nvPr/>
        </p:nvSpPr>
        <p:spPr>
          <a:xfrm>
            <a:off x="411480" y="1188720"/>
            <a:ext cx="1371600" cy="1188720"/>
          </a:xfrm>
          <a:prstGeom prst="rect">
            <a:avLst/>
          </a:prstGeom>
          <a:noFill/>
          <a:ln/>
        </p:spPr>
        <p:txBody>
          <a:bodyPr wrap="square" rtlCol="0" anchor="ctr"/>
          <a:lstStyle/>
          <a:p>
            <a:pPr marL="0" indent="0" algn="l">
              <a:buNone/>
            </a:pPr>
            <a:r>
              <a:rPr lang="en-US" sz="8000" b="1" dirty="0">
                <a:solidFill>
                  <a:srgbClr val="0E7C86"/>
                </a:solidFill>
                <a:latin typeface="Calibri" pitchFamily="34" charset="0"/>
                <a:ea typeface="Calibri" pitchFamily="34" charset="-122"/>
                <a:cs typeface="Calibri" pitchFamily="34" charset="-120"/>
              </a:rPr>
              <a:t>03</a:t>
            </a:r>
            <a:endParaRPr lang="en-US" sz="8000" dirty="0"/>
          </a:p>
        </p:txBody>
      </p:sp>
      <p:sp>
        <p:nvSpPr>
          <p:cNvPr id="4" name="Text 2">
            <a:extLst>
              <a:ext uri="{FF2B5EF4-FFF2-40B4-BE49-F238E27FC236}">
                <a16:creationId xmlns:a16="http://schemas.microsoft.com/office/drawing/2014/main" id="{9E6903FA-78FC-E96A-3051-E95F9CAA706B}"/>
              </a:ext>
            </a:extLst>
          </p:cNvPr>
          <p:cNvSpPr/>
          <p:nvPr/>
        </p:nvSpPr>
        <p:spPr>
          <a:xfrm>
            <a:off x="411479" y="2468880"/>
            <a:ext cx="8682479" cy="822960"/>
          </a:xfrm>
          <a:prstGeom prst="rect">
            <a:avLst/>
          </a:prstGeom>
          <a:noFill/>
          <a:ln/>
        </p:spPr>
        <p:txBody>
          <a:bodyPr wrap="square" rtlCol="0" anchor="ctr"/>
          <a:lstStyle/>
          <a:p>
            <a:pPr marL="0" indent="0" algn="l">
              <a:buNone/>
            </a:pPr>
            <a:r>
              <a:rPr lang="en-US" sz="3600" b="1" dirty="0">
                <a:solidFill>
                  <a:srgbClr val="FFFFFF"/>
                </a:solidFill>
                <a:latin typeface="Calibri" pitchFamily="34" charset="0"/>
                <a:ea typeface="Calibri" pitchFamily="34" charset="-122"/>
                <a:cs typeface="Calibri" pitchFamily="34" charset="-120"/>
              </a:rPr>
              <a:t>Competing Bills – both address Private Wires</a:t>
            </a:r>
            <a:endParaRPr lang="en-US" sz="3600" dirty="0"/>
          </a:p>
        </p:txBody>
      </p:sp>
      <p:sp>
        <p:nvSpPr>
          <p:cNvPr id="5" name="Text 3">
            <a:extLst>
              <a:ext uri="{FF2B5EF4-FFF2-40B4-BE49-F238E27FC236}">
                <a16:creationId xmlns:a16="http://schemas.microsoft.com/office/drawing/2014/main" id="{F92DCC0A-24E5-F1DE-CA6D-BD157F3710DE}"/>
              </a:ext>
            </a:extLst>
          </p:cNvPr>
          <p:cNvSpPr/>
          <p:nvPr/>
        </p:nvSpPr>
        <p:spPr>
          <a:xfrm>
            <a:off x="411480" y="3337560"/>
            <a:ext cx="8321040" cy="548640"/>
          </a:xfrm>
          <a:prstGeom prst="rect">
            <a:avLst/>
          </a:prstGeom>
          <a:noFill/>
          <a:ln/>
        </p:spPr>
        <p:txBody>
          <a:bodyPr wrap="square" rtlCol="0" anchor="ctr"/>
          <a:lstStyle/>
          <a:p>
            <a:pPr marL="0" indent="0" algn="l">
              <a:buNone/>
            </a:pPr>
            <a:r>
              <a:rPr lang="en-US" sz="1500" i="1" dirty="0">
                <a:solidFill>
                  <a:srgbClr val="AABBCC"/>
                </a:solidFill>
                <a:latin typeface="Calibri" pitchFamily="34" charset="0"/>
                <a:ea typeface="Calibri" pitchFamily="34" charset="-122"/>
                <a:cs typeface="Calibri" pitchFamily="34" charset="-120"/>
              </a:rPr>
              <a:t>Comparison of Heneghan’s Private Members Bill v  Government Scheme for Private Wires.</a:t>
            </a:r>
            <a:endParaRPr lang="en-US" sz="1500" dirty="0"/>
          </a:p>
        </p:txBody>
      </p:sp>
      <p:pic>
        <p:nvPicPr>
          <p:cNvPr id="7" name="Picture 6">
            <a:extLst>
              <a:ext uri="{FF2B5EF4-FFF2-40B4-BE49-F238E27FC236}">
                <a16:creationId xmlns:a16="http://schemas.microsoft.com/office/drawing/2014/main" id="{D49CD1E0-A373-4790-D0C6-9CBE650A3083}"/>
              </a:ext>
            </a:extLst>
          </p:cNvPr>
          <p:cNvPicPr>
            <a:picLocks noChangeAspect="1"/>
          </p:cNvPicPr>
          <p:nvPr/>
        </p:nvPicPr>
        <p:blipFill>
          <a:blip r:embed="rId3"/>
          <a:stretch>
            <a:fillRect/>
          </a:stretch>
        </p:blipFill>
        <p:spPr>
          <a:xfrm>
            <a:off x="6286302" y="74543"/>
            <a:ext cx="2768664" cy="1541361"/>
          </a:xfrm>
          <a:prstGeom prst="rect">
            <a:avLst/>
          </a:prstGeom>
        </p:spPr>
      </p:pic>
      <p:sp>
        <p:nvSpPr>
          <p:cNvPr id="9" name="Shape 1">
            <a:extLst>
              <a:ext uri="{FF2B5EF4-FFF2-40B4-BE49-F238E27FC236}">
                <a16:creationId xmlns:a16="http://schemas.microsoft.com/office/drawing/2014/main" id="{DFA5C011-B9BA-A80A-2558-B99778B72098}"/>
              </a:ext>
            </a:extLst>
          </p:cNvPr>
          <p:cNvSpPr/>
          <p:nvPr/>
        </p:nvSpPr>
        <p:spPr>
          <a:xfrm>
            <a:off x="0" y="4160520"/>
            <a:ext cx="9144000" cy="982980"/>
          </a:xfrm>
          <a:prstGeom prst="rect">
            <a:avLst/>
          </a:prstGeom>
          <a:solidFill>
            <a:srgbClr val="080F18"/>
          </a:solidFill>
          <a:ln w="12700">
            <a:solidFill>
              <a:srgbClr val="080F18"/>
            </a:solidFill>
            <a:prstDash val="solid"/>
          </a:ln>
        </p:spPr>
        <p:txBody>
          <a:bodyPr/>
          <a:lstStyle/>
          <a:p>
            <a:endParaRPr lang="en-IE"/>
          </a:p>
        </p:txBody>
      </p:sp>
      <p:sp>
        <p:nvSpPr>
          <p:cNvPr id="13" name="Text 6">
            <a:extLst>
              <a:ext uri="{FF2B5EF4-FFF2-40B4-BE49-F238E27FC236}">
                <a16:creationId xmlns:a16="http://schemas.microsoft.com/office/drawing/2014/main" id="{225A8D2E-CA0F-530B-695F-8FFBA725E0A0}"/>
              </a:ext>
            </a:extLst>
          </p:cNvPr>
          <p:cNvSpPr/>
          <p:nvPr/>
        </p:nvSpPr>
        <p:spPr>
          <a:xfrm>
            <a:off x="322270" y="4837904"/>
            <a:ext cx="8321040" cy="219456"/>
          </a:xfrm>
          <a:prstGeom prst="rect">
            <a:avLst/>
          </a:prstGeom>
          <a:noFill/>
          <a:ln/>
        </p:spPr>
        <p:txBody>
          <a:bodyPr wrap="square" rtlCol="0" anchor="ctr"/>
          <a:lstStyle/>
          <a:p>
            <a:pPr marL="0" indent="0">
              <a:buNone/>
            </a:pPr>
            <a:r>
              <a:rPr lang="en-US" sz="950" i="1" dirty="0">
                <a:solidFill>
                  <a:schemeClr val="bg1"/>
                </a:solidFill>
                <a:latin typeface="Calibri" pitchFamily="34" charset="0"/>
                <a:ea typeface="Calibri" pitchFamily="34" charset="-122"/>
                <a:cs typeface="Calibri" pitchFamily="34" charset="-120"/>
              </a:rPr>
              <a:t>Fergus Wheatley – SmartPower  086-3807914</a:t>
            </a:r>
            <a:r>
              <a:rPr lang="en-US" sz="950" i="1" dirty="0">
                <a:solidFill>
                  <a:srgbClr val="445566"/>
                </a:solidFill>
                <a:latin typeface="Calibri" pitchFamily="34" charset="0"/>
                <a:ea typeface="Calibri" pitchFamily="34" charset="-122"/>
                <a:cs typeface="Calibri" pitchFamily="34" charset="-120"/>
              </a:rPr>
              <a:t>. </a:t>
            </a:r>
            <a:endParaRPr lang="en-US" sz="950" dirty="0"/>
          </a:p>
        </p:txBody>
      </p:sp>
    </p:spTree>
    <p:extLst>
      <p:ext uri="{BB962C8B-B14F-4D97-AF65-F5344CB8AC3E}">
        <p14:creationId xmlns:p14="http://schemas.microsoft.com/office/powerpoint/2010/main" val="3850107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99BC0-853D-1291-CA4D-0D1330235E58}"/>
            </a:ext>
          </a:extLst>
        </p:cNvPr>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73152"/>
          </a:xfrm>
          <a:prstGeom prst="rect">
            <a:avLst/>
          </a:prstGeom>
          <a:solidFill>
            <a:srgbClr val="1B4F8A"/>
          </a:solidFill>
          <a:ln w="12700">
            <a:solidFill>
              <a:srgbClr val="1B4F8A"/>
            </a:solidFill>
            <a:prstDash val="solid"/>
          </a:ln>
        </p:spPr>
        <p:txBody>
          <a:bodyPr/>
          <a:lstStyle/>
          <a:p>
            <a:endParaRPr lang="en-IE"/>
          </a:p>
        </p:txBody>
      </p:sp>
      <p:sp>
        <p:nvSpPr>
          <p:cNvPr id="4" name="Title"/>
          <p:cNvSpPr/>
          <p:nvPr/>
        </p:nvSpPr>
        <p:spPr>
          <a:xfrm>
            <a:off x="457200" y="146304"/>
            <a:ext cx="8229600" cy="560000"/>
          </a:xfrm>
          <a:prstGeom prst="rect">
            <a:avLst/>
          </a:prstGeom>
          <a:noFill/>
          <a:ln/>
        </p:spPr>
        <p:txBody>
          <a:bodyPr wrap="square" rtlCol="0" anchor="ctr"/>
          <a:lstStyle/>
          <a:p>
            <a:pPr marL="0" indent="0" algn="l">
              <a:buNone/>
            </a:pPr>
            <a:r>
              <a:rPr lang="en-US" sz="2400" b="1">
                <a:solidFill>
                  <a:srgbClr val="1A2433"/>
                </a:solidFill>
                <a:latin typeface="Calibri" pitchFamily="34" charset="0"/>
                <a:ea typeface="Calibri" pitchFamily="34" charset="-122"/>
                <a:cs typeface="Calibri" pitchFamily="34" charset="-120"/>
              </a:rPr>
              <a:t>Government Scheme for Private Wires</a:t>
            </a:r>
            <a:endParaRPr lang="en-US" sz="2400"/>
          </a:p>
        </p:txBody>
      </p:sp>
      <p:sp>
        <p:nvSpPr>
          <p:cNvPr id="40" name="Left Accent">
            <a:extLst>
              <a:ext uri="{C183D7F6-B498-43B3-948B-1728B52AA6E4}">
                <adec:decorative xmlns:adec="http://schemas.microsoft.com/office/drawing/2017/decorative" val="1"/>
              </a:ext>
            </a:extLst>
          </p:cNvPr>
          <p:cNvSpPr/>
          <p:nvPr/>
        </p:nvSpPr>
        <p:spPr>
          <a:xfrm>
            <a:off x="457200" y="800000"/>
            <a:ext cx="3977640" cy="61000"/>
          </a:xfrm>
          <a:prstGeom prst="rect">
            <a:avLst/>
          </a:prstGeom>
          <a:solidFill>
            <a:srgbClr val="1B4F8A"/>
          </a:solidFill>
          <a:ln/>
        </p:spPr>
        <p:txBody>
          <a:bodyPr/>
          <a:lstStyle/>
          <a:p>
            <a:endParaRPr lang="en-IE"/>
          </a:p>
        </p:txBody>
      </p:sp>
      <p:sp>
        <p:nvSpPr>
          <p:cNvPr id="41" name="Right Accent">
            <a:extLst>
              <a:ext uri="{C183D7F6-B498-43B3-948B-1728B52AA6E4}">
                <adec:decorative xmlns:adec="http://schemas.microsoft.com/office/drawing/2017/decorative" val="1"/>
              </a:ext>
            </a:extLst>
          </p:cNvPr>
          <p:cNvSpPr/>
          <p:nvPr/>
        </p:nvSpPr>
        <p:spPr>
          <a:xfrm>
            <a:off x="4709160" y="800000"/>
            <a:ext cx="3977640" cy="61000"/>
          </a:xfrm>
          <a:prstGeom prst="rect">
            <a:avLst/>
          </a:prstGeom>
          <a:solidFill>
            <a:srgbClr val="E8A020"/>
          </a:solidFill>
          <a:ln/>
        </p:spPr>
        <p:txBody>
          <a:bodyPr/>
          <a:lstStyle/>
          <a:p>
            <a:endParaRPr lang="en-IE"/>
          </a:p>
        </p:txBody>
      </p:sp>
      <p:sp>
        <p:nvSpPr>
          <p:cNvPr id="42" name="Left Column"/>
          <p:cNvSpPr txBox="1"/>
          <p:nvPr/>
        </p:nvSpPr>
        <p:spPr>
          <a:xfrm>
            <a:off x="457200" y="930000"/>
            <a:ext cx="3977640" cy="4130000"/>
          </a:xfrm>
          <a:prstGeom prst="rect">
            <a:avLst/>
          </a:prstGeom>
          <a:noFill/>
        </p:spPr>
        <p:txBody>
          <a:bodyPr wrap="square" rtlCol="0" anchor="t">
            <a:normAutofit/>
          </a:bodyPr>
          <a:lstStyle/>
          <a:p>
            <a:pPr marL="0" indent="0" algn="l">
              <a:spcAft>
                <a:spcPts val="600"/>
              </a:spcAft>
              <a:buNone/>
            </a:pPr>
            <a:r>
              <a:rPr lang="en-IE" sz="1400" b="1" dirty="0">
                <a:solidFill>
                  <a:srgbClr val="1B4F8A"/>
                </a:solidFill>
                <a:latin typeface="Calibri" pitchFamily="34" charset="0"/>
              </a:rPr>
              <a:t>What the scheme allows</a:t>
            </a:r>
            <a:endParaRPr lang="en-IE" sz="1400" b="1" dirty="0">
              <a:solidFill>
                <a:srgbClr val="1B4F8A"/>
              </a:solidFill>
            </a:endParaRPr>
          </a:p>
          <a:p>
            <a:pPr marL="0" indent="0" algn="l">
              <a:spcAft>
                <a:spcPts val="600"/>
              </a:spcAft>
              <a:buNone/>
            </a:pPr>
            <a:r>
              <a:rPr lang="en-IE" sz="1050" dirty="0">
                <a:solidFill>
                  <a:srgbClr val="1A2433"/>
                </a:solidFill>
                <a:latin typeface="Calibri" pitchFamily="34" charset="0"/>
              </a:rPr>
              <a:t>Essentially the bill provides for the build out of Private Wires in the following circumstances:</a:t>
            </a:r>
            <a:endParaRPr lang="en-IE" sz="1050" dirty="0">
              <a:solidFill>
                <a:srgbClr val="1A2433"/>
              </a:solidFill>
            </a:endParaRPr>
          </a:p>
          <a:p>
            <a:pPr marL="171450" indent="-171450" algn="l">
              <a:spcAft>
                <a:spcPts val="600"/>
              </a:spcAft>
              <a:buFont typeface="Arial" panose="020B0604020202020204" pitchFamily="34" charset="0"/>
              <a:buChar char="•"/>
            </a:pPr>
            <a:r>
              <a:rPr lang="en-US" sz="1050" dirty="0">
                <a:solidFill>
                  <a:srgbClr val="445566"/>
                </a:solidFill>
                <a:latin typeface="Calibri" pitchFamily="34" charset="0"/>
              </a:rPr>
              <a:t>to permit a private wire linking a single user of electricity (such as a data centre) to a separate generation asset (such as a wind or solar farm). Such a connection may also include storage technologies;</a:t>
            </a:r>
          </a:p>
          <a:p>
            <a:pPr marL="171450" indent="-171450" algn="l">
              <a:spcAft>
                <a:spcPts val="600"/>
              </a:spcAft>
              <a:buFont typeface="Arial" panose="020B0604020202020204" pitchFamily="34" charset="0"/>
              <a:buChar char="•"/>
            </a:pPr>
            <a:r>
              <a:rPr lang="en-US" sz="1050" dirty="0">
                <a:solidFill>
                  <a:srgbClr val="445566"/>
                </a:solidFill>
                <a:latin typeface="Calibri" pitchFamily="34" charset="0"/>
              </a:rPr>
              <a:t>to facilitate hybrid grid connections. This involves a wind or solar farm, which is owned by one company, sharing a grid connection with another generation or battery installation that is owned by another firm;</a:t>
            </a:r>
          </a:p>
          <a:p>
            <a:pPr marL="171450" indent="-171450" algn="l">
              <a:spcAft>
                <a:spcPts val="600"/>
              </a:spcAft>
              <a:buFont typeface="Arial" panose="020B0604020202020204" pitchFamily="34" charset="0"/>
              <a:buChar char="•"/>
            </a:pPr>
            <a:r>
              <a:rPr lang="en-US" sz="1050" dirty="0">
                <a:solidFill>
                  <a:srgbClr val="445566"/>
                </a:solidFill>
                <a:latin typeface="Calibri" pitchFamily="34" charset="0"/>
              </a:rPr>
              <a:t>to allow on-street charging solutions for Electric Vehicles (EVs); and</a:t>
            </a:r>
          </a:p>
          <a:p>
            <a:pPr marL="171450" indent="-171450" algn="l">
              <a:spcAft>
                <a:spcPts val="600"/>
              </a:spcAft>
              <a:buFont typeface="Arial" panose="020B0604020202020204" pitchFamily="34" charset="0"/>
              <a:buChar char="•"/>
            </a:pPr>
            <a:r>
              <a:rPr lang="en-US" sz="1050" dirty="0">
                <a:solidFill>
                  <a:srgbClr val="445566"/>
                </a:solidFill>
                <a:latin typeface="Calibri" pitchFamily="34" charset="0"/>
              </a:rPr>
              <a:t>to allow a customer that self-supplies electricity to provide electricity to a separate customer in a contiguous premises.</a:t>
            </a:r>
          </a:p>
        </p:txBody>
      </p:sp>
      <p:sp>
        <p:nvSpPr>
          <p:cNvPr id="43" name="Right Column"/>
          <p:cNvSpPr txBox="1"/>
          <p:nvPr/>
        </p:nvSpPr>
        <p:spPr>
          <a:xfrm>
            <a:off x="4709160" y="930000"/>
            <a:ext cx="3977640" cy="4130000"/>
          </a:xfrm>
          <a:prstGeom prst="rect">
            <a:avLst/>
          </a:prstGeom>
          <a:noFill/>
        </p:spPr>
        <p:txBody>
          <a:bodyPr wrap="square" rtlCol="0" anchor="t">
            <a:normAutofit/>
          </a:bodyPr>
          <a:lstStyle/>
          <a:p>
            <a:pPr marL="0" indent="0" algn="l">
              <a:spcAft>
                <a:spcPts val="600"/>
              </a:spcAft>
              <a:buNone/>
            </a:pPr>
            <a:r>
              <a:rPr lang="en-IE" sz="1400" b="1" dirty="0">
                <a:solidFill>
                  <a:srgbClr val="1B4F8A"/>
                </a:solidFill>
                <a:latin typeface="Calibri" pitchFamily="34" charset="0"/>
              </a:rPr>
              <a:t>Governance &amp; next steps</a:t>
            </a:r>
            <a:endParaRPr lang="en-IE" sz="1400" b="1" dirty="0">
              <a:solidFill>
                <a:srgbClr val="1B4F8A"/>
              </a:solidFill>
            </a:endParaRPr>
          </a:p>
          <a:p>
            <a:pPr marL="0" indent="0" algn="l">
              <a:spcAft>
                <a:spcPts val="400"/>
              </a:spcAft>
              <a:buNone/>
            </a:pPr>
            <a:r>
              <a:rPr lang="en-IE" sz="1050" dirty="0">
                <a:solidFill>
                  <a:srgbClr val="445566"/>
                </a:solidFill>
                <a:latin typeface="Calibri" pitchFamily="34" charset="0"/>
              </a:rPr>
              <a:t>The CRU will be responsible for Safety and Licensing and the Minister is required to undertake a 10 year review.</a:t>
            </a:r>
          </a:p>
          <a:p>
            <a:pPr marL="0" indent="0" algn="l">
              <a:spcAft>
                <a:spcPts val="800"/>
              </a:spcAft>
              <a:buNone/>
            </a:pPr>
            <a:r>
              <a:rPr lang="en-IE" sz="850" dirty="0">
                <a:solidFill>
                  <a:srgbClr val="8595A8"/>
                </a:solidFill>
                <a:latin typeface="Calibri" pitchFamily="34" charset="0"/>
                <a:hlinkClick r:id="rId3"/>
              </a:rPr>
              <a:t>https://www.gov.ie/en/department-of-climate-energy-and-the-environment/publications/private-wires-policy-statement/</a:t>
            </a:r>
            <a:endParaRPr lang="en-IE" sz="850" dirty="0">
              <a:solidFill>
                <a:srgbClr val="8595A8"/>
              </a:solidFill>
              <a:latin typeface="Calibri" pitchFamily="34" charset="0"/>
            </a:endParaRPr>
          </a:p>
          <a:p>
            <a:pPr marL="0" indent="0" algn="l">
              <a:spcAft>
                <a:spcPts val="800"/>
              </a:spcAft>
              <a:buNone/>
            </a:pPr>
            <a:endParaRPr lang="en-IE" sz="850" dirty="0">
              <a:solidFill>
                <a:srgbClr val="8595A8"/>
              </a:solidFill>
              <a:latin typeface="Calibri" pitchFamily="34" charset="0"/>
            </a:endParaRPr>
          </a:p>
          <a:p>
            <a:pPr marL="0" indent="0" algn="l">
              <a:spcAft>
                <a:spcPts val="400"/>
              </a:spcAft>
              <a:buNone/>
            </a:pPr>
            <a:r>
              <a:rPr lang="en-IE" sz="1200" b="1" dirty="0">
                <a:solidFill>
                  <a:srgbClr val="1A2433"/>
                </a:solidFill>
                <a:latin typeface="Calibri" pitchFamily="34" charset="0"/>
              </a:rPr>
              <a:t>What happens next?</a:t>
            </a:r>
            <a:endParaRPr lang="en-IE" sz="1200" b="1" dirty="0">
              <a:solidFill>
                <a:srgbClr val="1A2433"/>
              </a:solidFill>
            </a:endParaRPr>
          </a:p>
          <a:p>
            <a:pPr marL="0" indent="0" algn="l">
              <a:buNone/>
            </a:pPr>
            <a:r>
              <a:rPr lang="en-IE" sz="1050" dirty="0">
                <a:solidFill>
                  <a:srgbClr val="445566"/>
                </a:solidFill>
                <a:latin typeface="Calibri" pitchFamily="34" charset="0"/>
              </a:rPr>
              <a:t>There are 47 recommendations from the Government Report on Pre-Legislative Scrutiny (PLS) of the Private Wires Bill 2025.  Some of these recommendations are at odds with </a:t>
            </a:r>
            <a:r>
              <a:rPr lang="en-IE" sz="1050" dirty="0">
                <a:solidFill>
                  <a:srgbClr val="C0392B"/>
                </a:solidFill>
                <a:latin typeface="Calibri" pitchFamily="34" charset="0"/>
              </a:rPr>
              <a:t>“</a:t>
            </a:r>
            <a:r>
              <a:rPr lang="en-US" sz="1050" b="1" dirty="0">
                <a:solidFill>
                  <a:srgbClr val="C0392B"/>
                </a:solidFill>
                <a:latin typeface="Calibri" pitchFamily="34" charset="0"/>
              </a:rPr>
              <a:t>Those criteria shall be objective and non-discriminatory.” </a:t>
            </a:r>
            <a:r>
              <a:rPr lang="en-US" sz="1050" dirty="0">
                <a:solidFill>
                  <a:srgbClr val="445566"/>
                </a:solidFill>
                <a:latin typeface="Calibri" pitchFamily="34" charset="0"/>
              </a:rPr>
              <a:t>in the EU directive 2019/944 (Article 7).  Indeed, the Directive opens up the possibility of a legal challenge from an entity not included in the named circumstances.  In our view there is at least a year needed to reach an acceptable draft.</a:t>
            </a:r>
          </a:p>
          <a:p>
            <a:pPr marL="0" indent="0" algn="l">
              <a:buNone/>
            </a:pPr>
            <a:endParaRPr lang="en-US" sz="1050" dirty="0">
              <a:solidFill>
                <a:srgbClr val="445566"/>
              </a:solidFill>
              <a:latin typeface="Calibri" pitchFamily="34" charset="0"/>
            </a:endParaRPr>
          </a:p>
        </p:txBody>
      </p:sp>
      <p:sp>
        <p:nvSpPr>
          <p:cNvPr id="5" name="Bottom Divider">
            <a:extLst>
              <a:ext uri="{C183D7F6-B498-43B3-948B-1728B52AA6E4}">
                <adec:decorative xmlns:adec="http://schemas.microsoft.com/office/drawing/2017/decorative" val="1"/>
              </a:ext>
            </a:extLst>
          </p:cNvPr>
          <p:cNvSpPr/>
          <p:nvPr/>
        </p:nvSpPr>
        <p:spPr>
          <a:xfrm>
            <a:off x="457200" y="4980000"/>
            <a:ext cx="8229600" cy="0"/>
          </a:xfrm>
          <a:prstGeom prst="line">
            <a:avLst/>
          </a:prstGeom>
          <a:noFill/>
          <a:ln w="12700">
            <a:solidFill>
              <a:srgbClr val="E8EDF4"/>
            </a:solidFill>
            <a:prstDash val="solid"/>
          </a:ln>
        </p:spPr>
        <p:txBody>
          <a:bodyPr/>
          <a:lstStyle/>
          <a:p>
            <a:endParaRPr lang="en-IE"/>
          </a:p>
        </p:txBody>
      </p:sp>
    </p:spTree>
    <p:extLst>
      <p:ext uri="{BB962C8B-B14F-4D97-AF65-F5344CB8AC3E}">
        <p14:creationId xmlns:p14="http://schemas.microsoft.com/office/powerpoint/2010/main" val="13203097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2092</TotalTime>
  <Words>2486</Words>
  <Application>Microsoft Office PowerPoint</Application>
  <PresentationFormat>On-screen Show (16:9)</PresentationFormat>
  <Paragraphs>155</Paragraphs>
  <Slides>15</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Reverve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Ireland's Electricity System to 2030</dc:title>
  <dc:creator>fergu</dc:creator>
  <cp:lastModifiedBy>Fergus</cp:lastModifiedBy>
  <cp:revision>21</cp:revision>
  <dcterms:created xsi:type="dcterms:W3CDTF">2026-04-21T14:15:51Z</dcterms:created>
  <dcterms:modified xsi:type="dcterms:W3CDTF">2026-07-13T12:12:28Z</dcterms:modified>
  <cp:category>Energy</cp:category>
  <cp:version>1</cp:version>
</cp:coreProperties>
</file>